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7"/>
  </p:notesMasterIdLst>
  <p:sldIdLst>
    <p:sldId id="338" r:id="rId2"/>
    <p:sldId id="317" r:id="rId3"/>
    <p:sldId id="318" r:id="rId4"/>
    <p:sldId id="339" r:id="rId5"/>
    <p:sldId id="340" r:id="rId6"/>
    <p:sldId id="341" r:id="rId7"/>
    <p:sldId id="342" r:id="rId8"/>
    <p:sldId id="344" r:id="rId9"/>
    <p:sldId id="345" r:id="rId10"/>
    <p:sldId id="343" r:id="rId11"/>
    <p:sldId id="346" r:id="rId12"/>
    <p:sldId id="348" r:id="rId13"/>
    <p:sldId id="349" r:id="rId14"/>
    <p:sldId id="351" r:id="rId15"/>
    <p:sldId id="350" r:id="rId16"/>
  </p:sldIdLst>
  <p:sldSz cx="9144000" cy="5143500" type="screen16x9"/>
  <p:notesSz cx="6858000" cy="9144000"/>
  <p:embeddedFontLst>
    <p:embeddedFont>
      <p:font typeface="Agency FB" panose="020B0503020202020204" pitchFamily="34" charset="0"/>
      <p:regular r:id="rId18"/>
      <p:bold r:id="rId19"/>
    </p:embeddedFont>
    <p:embeddedFont>
      <p:font typeface="微软雅黑" panose="020B0503020204020204" pitchFamily="34" charset="-122"/>
      <p:regular r:id="rId20"/>
      <p:bold r:id="rId21"/>
    </p:embeddedFont>
    <p:embeddedFont>
      <p:font typeface="Impact" panose="020B0806030902050204" pitchFamily="34" charset="0"/>
      <p:regular r:id="rId22"/>
    </p:embeddedFont>
    <p:embeddedFont>
      <p:font typeface="微软雅黑" panose="020B0503020204020204" pitchFamily="34" charset="-122"/>
      <p:regular r:id="rId20"/>
      <p:bold r:id="rId21"/>
    </p:embeddedFont>
    <p:embeddedFont>
      <p:font typeface="华文细黑" panose="02010600040101010101" pitchFamily="2" charset="-122"/>
      <p:regular r:id="rId23"/>
    </p:embeddedFont>
    <p:embeddedFont>
      <p:font typeface="Calibri" panose="020F0502020204030204" pitchFamily="34" charset="0"/>
      <p:regular r:id="rId24"/>
      <p:bold r:id="rId25"/>
      <p:italic r:id="rId26"/>
      <p:boldItalic r:id="rId27"/>
    </p:embeddedFont>
  </p:embeddedFontLst>
  <p:custDataLst>
    <p:tags r:id="rId28"/>
  </p:custDataLst>
  <p:defaultTextStyle>
    <a:defPPr>
      <a:defRPr lang="zh-CN"/>
    </a:defPPr>
    <a:lvl1pPr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1pPr>
    <a:lvl2pPr marL="341313" indent="115888"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2pPr>
    <a:lvl3pPr marL="684213" indent="230188"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3pPr>
    <a:lvl4pPr marL="1027113" indent="344488"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4pPr>
    <a:lvl5pPr marL="1370013" indent="458788" algn="l" defTabSz="684213" rtl="0" eaLnBrk="0" fontAlgn="base" hangingPunct="0">
      <a:spcBef>
        <a:spcPct val="0"/>
      </a:spcBef>
      <a:spcAft>
        <a:spcPct val="0"/>
      </a:spcAft>
      <a:defRPr sz="1300" kern="1200">
        <a:solidFill>
          <a:schemeClr val="tx1"/>
        </a:solidFill>
        <a:latin typeface="华文细黑" pitchFamily="2" charset="-122"/>
        <a:ea typeface="华文细黑" pitchFamily="2" charset="-122"/>
        <a:cs typeface="+mn-cs"/>
      </a:defRPr>
    </a:lvl5pPr>
    <a:lvl6pPr marL="2286000" algn="l" defTabSz="914400" rtl="0" eaLnBrk="1" latinLnBrk="0" hangingPunct="1">
      <a:defRPr sz="1300" kern="1200">
        <a:solidFill>
          <a:schemeClr val="tx1"/>
        </a:solidFill>
        <a:latin typeface="华文细黑" pitchFamily="2" charset="-122"/>
        <a:ea typeface="华文细黑" pitchFamily="2" charset="-122"/>
        <a:cs typeface="+mn-cs"/>
      </a:defRPr>
    </a:lvl6pPr>
    <a:lvl7pPr marL="2743200" algn="l" defTabSz="914400" rtl="0" eaLnBrk="1" latinLnBrk="0" hangingPunct="1">
      <a:defRPr sz="1300" kern="1200">
        <a:solidFill>
          <a:schemeClr val="tx1"/>
        </a:solidFill>
        <a:latin typeface="华文细黑" pitchFamily="2" charset="-122"/>
        <a:ea typeface="华文细黑" pitchFamily="2" charset="-122"/>
        <a:cs typeface="+mn-cs"/>
      </a:defRPr>
    </a:lvl7pPr>
    <a:lvl8pPr marL="3200400" algn="l" defTabSz="914400" rtl="0" eaLnBrk="1" latinLnBrk="0" hangingPunct="1">
      <a:defRPr sz="1300" kern="1200">
        <a:solidFill>
          <a:schemeClr val="tx1"/>
        </a:solidFill>
        <a:latin typeface="华文细黑" pitchFamily="2" charset="-122"/>
        <a:ea typeface="华文细黑" pitchFamily="2" charset="-122"/>
        <a:cs typeface="+mn-cs"/>
      </a:defRPr>
    </a:lvl8pPr>
    <a:lvl9pPr marL="3657600" algn="l" defTabSz="914400" rtl="0" eaLnBrk="1" latinLnBrk="0" hangingPunct="1">
      <a:defRPr sz="1300" kern="1200">
        <a:solidFill>
          <a:schemeClr val="tx1"/>
        </a:solidFill>
        <a:latin typeface="华文细黑" pitchFamily="2" charset="-122"/>
        <a:ea typeface="华文细黑"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57" userDrawn="1">
          <p15:clr>
            <a:srgbClr val="A4A3A4"/>
          </p15:clr>
        </p15:guide>
      </p15:sldGuideLst>
    </p:ext>
  </p:extLst>
</p:presentation>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image14.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defTabSz="685754"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defTabSz="685754" eaLnBrk="1" fontAlgn="auto" hangingPunct="1">
              <a:spcBef>
                <a:spcPts val="0"/>
              </a:spcBef>
              <a:spcAft>
                <a:spcPts val="0"/>
              </a:spcAft>
              <a:defRPr sz="1200">
                <a:latin typeface="+mn-lt"/>
                <a:ea typeface="+mn-ea"/>
              </a:defRPr>
            </a:lvl1pPr>
          </a:lstStyle>
          <a:p>
            <a:pPr>
              <a:defRPr/>
            </a:pPr>
            <a:fld id="{AB49227C-972D-4CCF-A978-4FFB6EE0B126}" type="datetimeFigureOut">
              <a:rPr lang="zh-CN" altLang="en-US"/>
              <a:pPr>
                <a:defRPr/>
              </a:pPr>
              <a:t>2023/7/22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defTabSz="685754"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smtClean="0">
                <a:latin typeface="Calibri" pitchFamily="34" charset="0"/>
                <a:ea typeface="宋体" pitchFamily="2" charset="-122"/>
              </a:defRPr>
            </a:lvl1pPr>
          </a:lstStyle>
          <a:p>
            <a:pPr>
              <a:defRPr/>
            </a:pPr>
            <a:fld id="{197A3349-D712-4BC1-9784-6CFDA23798B4}" type="slidenum">
              <a:rPr lang="zh-CN" altLang="en-US"/>
              <a:pPr>
                <a:defRPr/>
              </a:pPr>
              <a:t>‹#›</a:t>
            </a:fld>
            <a:endParaRPr lang="zh-CN" altLang="en-US"/>
          </a:p>
        </p:txBody>
      </p:sp>
    </p:spTree>
    <p:extLst>
      <p:ext uri="{BB962C8B-B14F-4D97-AF65-F5344CB8AC3E}">
        <p14:creationId xmlns:p14="http://schemas.microsoft.com/office/powerpoint/2010/main" val="437401508"/>
      </p:ext>
    </p:extLst>
  </p:cSld>
  <p:clrMap bg1="lt1" tx1="dk1" bg2="lt2" tx2="dk2" accent1="accent1" accent2="accent2" accent3="accent3" accent4="accent4" accent5="accent5" accent6="accent6" hlink="hlink" folHlink="folHlink"/>
  <p:notesStyle>
    <a:lvl1pPr algn="l" defTabSz="684213" rtl="0" eaLnBrk="0" fontAlgn="base" hangingPunct="0">
      <a:spcBef>
        <a:spcPct val="30000"/>
      </a:spcBef>
      <a:spcAft>
        <a:spcPct val="0"/>
      </a:spcAft>
      <a:defRPr sz="900" kern="1200">
        <a:solidFill>
          <a:schemeClr val="tx1"/>
        </a:solidFill>
        <a:latin typeface="+mn-lt"/>
        <a:ea typeface="+mn-ea"/>
        <a:cs typeface="+mn-cs"/>
      </a:defRPr>
    </a:lvl1pPr>
    <a:lvl2pPr marL="341313" algn="l" defTabSz="684213" rtl="0" eaLnBrk="0" fontAlgn="base" hangingPunct="0">
      <a:spcBef>
        <a:spcPct val="30000"/>
      </a:spcBef>
      <a:spcAft>
        <a:spcPct val="0"/>
      </a:spcAft>
      <a:defRPr sz="900" kern="1200">
        <a:solidFill>
          <a:schemeClr val="tx1"/>
        </a:solidFill>
        <a:latin typeface="+mn-lt"/>
        <a:ea typeface="+mn-ea"/>
        <a:cs typeface="+mn-cs"/>
      </a:defRPr>
    </a:lvl2pPr>
    <a:lvl3pPr marL="684213" algn="l" defTabSz="684213" rtl="0" eaLnBrk="0" fontAlgn="base" hangingPunct="0">
      <a:spcBef>
        <a:spcPct val="30000"/>
      </a:spcBef>
      <a:spcAft>
        <a:spcPct val="0"/>
      </a:spcAft>
      <a:defRPr sz="900" kern="1200">
        <a:solidFill>
          <a:schemeClr val="tx1"/>
        </a:solidFill>
        <a:latin typeface="+mn-lt"/>
        <a:ea typeface="+mn-ea"/>
        <a:cs typeface="+mn-cs"/>
      </a:defRPr>
    </a:lvl3pPr>
    <a:lvl4pPr marL="1027113" algn="l" defTabSz="684213" rtl="0" eaLnBrk="0" fontAlgn="base" hangingPunct="0">
      <a:spcBef>
        <a:spcPct val="30000"/>
      </a:spcBef>
      <a:spcAft>
        <a:spcPct val="0"/>
      </a:spcAft>
      <a:defRPr sz="900" kern="1200">
        <a:solidFill>
          <a:schemeClr val="tx1"/>
        </a:solidFill>
        <a:latin typeface="+mn-lt"/>
        <a:ea typeface="+mn-ea"/>
        <a:cs typeface="+mn-cs"/>
      </a:defRPr>
    </a:lvl4pPr>
    <a:lvl5pPr marL="1370013" algn="l" defTabSz="684213" rtl="0" eaLnBrk="0" fontAlgn="base" hangingPunct="0">
      <a:spcBef>
        <a:spcPct val="30000"/>
      </a:spcBef>
      <a:spcAft>
        <a:spcPct val="0"/>
      </a:spcAft>
      <a:defRPr sz="900" kern="1200">
        <a:solidFill>
          <a:schemeClr val="tx1"/>
        </a:solidFill>
        <a:latin typeface="+mn-lt"/>
        <a:ea typeface="+mn-ea"/>
        <a:cs typeface="+mn-cs"/>
      </a:defRPr>
    </a:lvl5pPr>
    <a:lvl6pPr marL="1714385" algn="l" defTabSz="685754" rtl="0" eaLnBrk="1" latinLnBrk="0" hangingPunct="1">
      <a:defRPr sz="900" kern="1200">
        <a:solidFill>
          <a:schemeClr val="tx1"/>
        </a:solidFill>
        <a:latin typeface="+mn-lt"/>
        <a:ea typeface="+mn-ea"/>
        <a:cs typeface="+mn-cs"/>
      </a:defRPr>
    </a:lvl6pPr>
    <a:lvl7pPr marL="2057263" algn="l" defTabSz="685754" rtl="0" eaLnBrk="1" latinLnBrk="0" hangingPunct="1">
      <a:defRPr sz="900" kern="1200">
        <a:solidFill>
          <a:schemeClr val="tx1"/>
        </a:solidFill>
        <a:latin typeface="+mn-lt"/>
        <a:ea typeface="+mn-ea"/>
        <a:cs typeface="+mn-cs"/>
      </a:defRPr>
    </a:lvl7pPr>
    <a:lvl8pPr marL="2400140" algn="l" defTabSz="685754" rtl="0" eaLnBrk="1" latinLnBrk="0" hangingPunct="1">
      <a:defRPr sz="900" kern="1200">
        <a:solidFill>
          <a:schemeClr val="tx1"/>
        </a:solidFill>
        <a:latin typeface="+mn-lt"/>
        <a:ea typeface="+mn-ea"/>
        <a:cs typeface="+mn-cs"/>
      </a:defRPr>
    </a:lvl8pPr>
    <a:lvl9pPr marL="2743017" algn="l" defTabSz="685754"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096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7F77E604-8EBD-4CB5-8912-B9B87DB42C29}" type="slidenum">
              <a:rPr lang="en-US" altLang="zh-CN" sz="1200">
                <a:latin typeface="Calibri" pitchFamily="34" charset="0"/>
              </a:rPr>
              <a:pPr/>
              <a:t>1</a:t>
            </a:fld>
            <a:endParaRPr lang="en-US" altLang="zh-CN" sz="1200">
              <a:latin typeface="Calibri"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308B55BA-165B-4927-A2E5-3607DEA42C41}" type="slidenum">
              <a:rPr lang="zh-CN" altLang="en-US" sz="1200">
                <a:latin typeface="Calibri" pitchFamily="34" charset="0"/>
                <a:ea typeface="宋体" pitchFamily="2" charset="-122"/>
              </a:rPr>
              <a:pPr/>
              <a:t>2</a:t>
            </a:fld>
            <a:endParaRPr lang="zh-CN" altLang="en-US" sz="1200">
              <a:latin typeface="Calibri" pitchFamily="34" charset="0"/>
              <a:ea typeface="宋体"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301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10C84C4F-E12E-47C6-90F9-B98B6F2E6C16}" type="slidenum">
              <a:rPr lang="zh-CN" altLang="en-US" sz="1200">
                <a:latin typeface="Calibri" pitchFamily="34" charset="0"/>
                <a:ea typeface="宋体" pitchFamily="2" charset="-122"/>
              </a:rPr>
              <a:pPr/>
              <a:t>3</a:t>
            </a:fld>
            <a:endParaRPr lang="zh-CN" altLang="en-US" sz="1200">
              <a:latin typeface="Calibri" pitchFamily="34" charset="0"/>
              <a:ea typeface="宋体"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4813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0ECC0403-C88F-41C9-88E2-C5BDFE74768A}" type="slidenum">
              <a:rPr lang="zh-CN" altLang="en-US" sz="1200">
                <a:latin typeface="Calibri" pitchFamily="34" charset="0"/>
                <a:ea typeface="宋体" pitchFamily="2" charset="-122"/>
              </a:rPr>
              <a:pPr/>
              <a:t>5</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2917237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73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45E8C1B3-757C-46CB-A2A9-067FC504EF18}" type="slidenum">
              <a:rPr lang="zh-CN" altLang="en-US" sz="1200">
                <a:latin typeface="Calibri" pitchFamily="34" charset="0"/>
                <a:ea typeface="宋体" pitchFamily="2" charset="-122"/>
              </a:rPr>
              <a:pPr/>
              <a:t>6</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2899792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32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CC867DC8-6444-427C-9A27-1176797A1489}" type="slidenum">
              <a:rPr lang="zh-CN" altLang="en-US" sz="1200">
                <a:latin typeface="Calibri" pitchFamily="34" charset="0"/>
                <a:ea typeface="宋体" pitchFamily="2" charset="-122"/>
              </a:rPr>
              <a:pPr/>
              <a:t>7</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5466189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83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C2AC2EB1-BACA-4053-AB16-27120FEABD9F}" type="slidenum">
              <a:rPr lang="zh-CN" altLang="en-US" sz="1200">
                <a:latin typeface="Calibri" pitchFamily="34" charset="0"/>
                <a:ea typeface="宋体" pitchFamily="2" charset="-122"/>
              </a:rPr>
              <a:pPr/>
              <a:t>11</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3204036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6349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fld id="{5AE0A0BC-9B66-4BEA-98A7-ADA11BCDA3B1}" type="slidenum">
              <a:rPr lang="en-US" altLang="zh-CN" sz="1200">
                <a:latin typeface="Calibri" pitchFamily="34" charset="0"/>
              </a:rPr>
              <a:pPr/>
              <a:t>15</a:t>
            </a:fld>
            <a:endParaRPr lang="en-US" altLang="zh-CN" sz="1200">
              <a:latin typeface="Calibri" pitchFamily="34" charset="0"/>
            </a:endParaRPr>
          </a:p>
        </p:txBody>
      </p:sp>
    </p:spTree>
    <p:extLst>
      <p:ext uri="{BB962C8B-B14F-4D97-AF65-F5344CB8AC3E}">
        <p14:creationId xmlns:p14="http://schemas.microsoft.com/office/powerpoint/2010/main" val="10322025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7"/>
          <p:cNvSpPr txBox="1">
            <a:spLocks noChangeArrowheads="1"/>
          </p:cNvSpPr>
          <p:nvPr userDrawn="1"/>
        </p:nvSpPr>
        <p:spPr bwMode="auto">
          <a:xfrm>
            <a:off x="2722563" y="320675"/>
            <a:ext cx="3698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fontAlgn="base">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fontAlgn="base">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fontAlgn="base">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fontAlgn="base">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defRPr/>
            </a:pPr>
            <a:r>
              <a:rPr lang="en-US" altLang="zh-CN" sz="2000">
                <a:solidFill>
                  <a:schemeClr val="bg1"/>
                </a:solidFill>
              </a:rPr>
              <a:t>ADD YOUR TITLE HERE</a:t>
            </a:r>
            <a:endParaRPr lang="zh-CN" altLang="en-US" sz="2000">
              <a:solidFill>
                <a:schemeClr val="bg1"/>
              </a:solidFill>
            </a:endParaRPr>
          </a:p>
        </p:txBody>
      </p:sp>
      <p:sp>
        <p:nvSpPr>
          <p:cNvPr id="4" name="Content Placeholder 2"/>
          <p:cNvSpPr txBox="1">
            <a:spLocks/>
          </p:cNvSpPr>
          <p:nvPr userDrawn="1"/>
        </p:nvSpPr>
        <p:spPr>
          <a:xfrm>
            <a:off x="898525" y="766763"/>
            <a:ext cx="7137400" cy="322262"/>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088232" fontAlgn="auto">
              <a:spcAft>
                <a:spcPts val="0"/>
              </a:spcAft>
              <a:buFont typeface="Arial" pitchFamily="34" charset="0"/>
              <a:buNone/>
              <a:defRPr/>
            </a:pPr>
            <a:r>
              <a:rPr lang="en-US" altLang="zh-CN" sz="1200" dirty="0">
                <a:solidFill>
                  <a:schemeClr val="bg1"/>
                </a:solidFill>
              </a:rPr>
              <a:t>There are many variations of passages of </a:t>
            </a:r>
            <a:r>
              <a:rPr lang="en-US" altLang="zh-CN" sz="1200" dirty="0" err="1">
                <a:solidFill>
                  <a:schemeClr val="bg1"/>
                </a:solidFill>
              </a:rPr>
              <a:t>Lorem</a:t>
            </a:r>
            <a:r>
              <a:rPr lang="en-US" altLang="zh-CN" sz="1200" dirty="0">
                <a:solidFill>
                  <a:schemeClr val="bg1"/>
                </a:solidFill>
              </a:rPr>
              <a:t> available, but the majority have suffered</a:t>
            </a:r>
            <a:endParaRPr lang="en-US" altLang="zh-CN" sz="1200" dirty="0">
              <a:solidFill>
                <a:schemeClr val="bg1"/>
              </a:solidFill>
              <a:cs typeface="Arial" pitchFamily="34" charset="0"/>
            </a:endParaRPr>
          </a:p>
        </p:txBody>
      </p:sp>
    </p:spTree>
    <p:extLst>
      <p:ext uri="{BB962C8B-B14F-4D97-AF65-F5344CB8AC3E}">
        <p14:creationId xmlns:p14="http://schemas.microsoft.com/office/powerpoint/2010/main" val="686065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p:tgtEl>
                                          <p:spTgt spid="4"/>
                                        </p:tgtEl>
                                        <p:attrNameLst>
                                          <p:attrName>ppt_y</p:attrName>
                                        </p:attrNameLst>
                                      </p:cBhvr>
                                      <p:tavLst>
                                        <p:tav tm="0">
                                          <p:val>
                                            <p:strVal val="#ppt_y-#ppt_h*1.125000"/>
                                          </p:val>
                                        </p:tav>
                                        <p:tav tm="100000">
                                          <p:val>
                                            <p:strVal val="#ppt_y"/>
                                          </p:val>
                                        </p:tav>
                                      </p:tavLst>
                                    </p:anim>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空白">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7"/>
          <p:cNvSpPr txBox="1">
            <a:spLocks noChangeArrowheads="1"/>
          </p:cNvSpPr>
          <p:nvPr userDrawn="1"/>
        </p:nvSpPr>
        <p:spPr bwMode="auto">
          <a:xfrm>
            <a:off x="2722563" y="479425"/>
            <a:ext cx="3698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fontAlgn="base">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fontAlgn="base">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fontAlgn="base">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fontAlgn="base">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defRPr/>
            </a:pPr>
            <a:r>
              <a:rPr lang="en-US" altLang="zh-CN" sz="2000" dirty="0">
                <a:solidFill>
                  <a:schemeClr val="bg1"/>
                </a:solidFill>
              </a:rPr>
              <a:t>ADD YOUR TITLE HERE</a:t>
            </a:r>
            <a:endParaRPr lang="zh-CN" altLang="en-US" sz="2000" dirty="0">
              <a:solidFill>
                <a:schemeClr val="bg1"/>
              </a:solidFill>
            </a:endParaRPr>
          </a:p>
        </p:txBody>
      </p:sp>
      <p:sp>
        <p:nvSpPr>
          <p:cNvPr id="4" name="Content Placeholder 2"/>
          <p:cNvSpPr txBox="1">
            <a:spLocks/>
          </p:cNvSpPr>
          <p:nvPr userDrawn="1"/>
        </p:nvSpPr>
        <p:spPr>
          <a:xfrm>
            <a:off x="898525" y="954088"/>
            <a:ext cx="7137400" cy="322262"/>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088232" fontAlgn="auto">
              <a:spcAft>
                <a:spcPts val="0"/>
              </a:spcAft>
              <a:buFont typeface="Arial" pitchFamily="34" charset="0"/>
              <a:buNone/>
              <a:defRPr/>
            </a:pPr>
            <a:r>
              <a:rPr lang="en-US" altLang="zh-CN" sz="1200" dirty="0">
                <a:solidFill>
                  <a:schemeClr val="bg1"/>
                </a:solidFill>
              </a:rPr>
              <a:t>There are many variations of passages of </a:t>
            </a:r>
            <a:r>
              <a:rPr lang="en-US" altLang="zh-CN" sz="1200" dirty="0" err="1">
                <a:solidFill>
                  <a:schemeClr val="bg1"/>
                </a:solidFill>
              </a:rPr>
              <a:t>Lorem</a:t>
            </a:r>
            <a:r>
              <a:rPr lang="en-US" altLang="zh-CN" sz="1200" dirty="0">
                <a:solidFill>
                  <a:schemeClr val="bg1"/>
                </a:solidFill>
              </a:rPr>
              <a:t> available, but the majority have suffered</a:t>
            </a:r>
            <a:endParaRPr lang="en-US" altLang="zh-CN" sz="1200" dirty="0">
              <a:solidFill>
                <a:schemeClr val="bg1"/>
              </a:solidFill>
              <a:cs typeface="Arial" pitchFamily="34" charset="0"/>
            </a:endParaRPr>
          </a:p>
        </p:txBody>
      </p:sp>
    </p:spTree>
    <p:extLst>
      <p:ext uri="{BB962C8B-B14F-4D97-AF65-F5344CB8AC3E}">
        <p14:creationId xmlns:p14="http://schemas.microsoft.com/office/powerpoint/2010/main" val="439005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p:tgtEl>
                                          <p:spTgt spid="4"/>
                                        </p:tgtEl>
                                        <p:attrNameLst>
                                          <p:attrName>ppt_y</p:attrName>
                                        </p:attrNameLst>
                                      </p:cBhvr>
                                      <p:tavLst>
                                        <p:tav tm="0">
                                          <p:val>
                                            <p:strVal val="#ppt_y-#ppt_h*1.125000"/>
                                          </p:val>
                                        </p:tav>
                                        <p:tav tm="100000">
                                          <p:val>
                                            <p:strVal val="#ppt_y"/>
                                          </p:val>
                                        </p:tav>
                                      </p:tavLst>
                                    </p:anim>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280670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内容与标题">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875527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内容与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4999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节标题">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795900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274638"/>
            <a:ext cx="7886700"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endParaRPr lang="en-US"/>
          </a:p>
        </p:txBody>
      </p:sp>
      <p:sp>
        <p:nvSpPr>
          <p:cNvPr id="1027" name="Text Placeholder 2"/>
          <p:cNvSpPr>
            <a:spLocks noGrp="1"/>
          </p:cNvSpPr>
          <p:nvPr>
            <p:ph type="body" idx="1"/>
          </p:nvPr>
        </p:nvSpPr>
        <p:spPr bwMode="auto">
          <a:xfrm>
            <a:off x="628650" y="1370013"/>
            <a:ext cx="7886700" cy="326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defTabSz="685754" eaLnBrk="1" fontAlgn="auto" hangingPunct="1">
              <a:spcBef>
                <a:spcPts val="0"/>
              </a:spcBef>
              <a:spcAft>
                <a:spcPts val="0"/>
              </a:spcAft>
              <a:defRPr sz="900">
                <a:solidFill>
                  <a:schemeClr val="tx1">
                    <a:tint val="75000"/>
                  </a:schemeClr>
                </a:solidFill>
                <a:latin typeface="华文细黑" panose="02010600040101010101" pitchFamily="2" charset="-122"/>
                <a:ea typeface="+mn-ea"/>
              </a:defRPr>
            </a:lvl1pPr>
          </a:lstStyle>
          <a:p>
            <a:pPr>
              <a:defRPr/>
            </a:pPr>
            <a:fld id="{BB39B7F8-3842-4905-BBDA-286068876F45}" type="datetimeFigureOut">
              <a:rPr lang="zh-CN" altLang="en-US"/>
              <a:pPr>
                <a:defRPr/>
              </a:pPr>
              <a:t>2023/7/22</a:t>
            </a:fld>
            <a:endParaRPr lang="zh-CN" altLang="en-US" dirty="0"/>
          </a:p>
        </p:txBody>
      </p:sp>
      <p:sp>
        <p:nvSpPr>
          <p:cNvPr id="5" name="Footer Placeholder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defTabSz="685754" eaLnBrk="1" fontAlgn="auto" hangingPunct="1">
              <a:spcBef>
                <a:spcPts val="0"/>
              </a:spcBef>
              <a:spcAft>
                <a:spcPts val="0"/>
              </a:spcAft>
              <a:defRPr sz="900">
                <a:solidFill>
                  <a:schemeClr val="tx1">
                    <a:tint val="75000"/>
                  </a:schemeClr>
                </a:solidFill>
                <a:latin typeface="华文细黑" panose="02010600040101010101" pitchFamily="2" charset="-122"/>
                <a:ea typeface="+mn-ea"/>
              </a:defRPr>
            </a:lvl1pPr>
          </a:lstStyle>
          <a:p>
            <a:pPr>
              <a:defRPr/>
            </a:pPr>
            <a:endParaRPr lang="zh-CN" altLang="en-US"/>
          </a:p>
        </p:txBody>
      </p:sp>
      <p:sp>
        <p:nvSpPr>
          <p:cNvPr id="6" name="Slide Number Placeholder 5"/>
          <p:cNvSpPr>
            <a:spLocks noGrp="1"/>
          </p:cNvSpPr>
          <p:nvPr>
            <p:ph type="sldNum" sz="quarter" idx="4"/>
          </p:nvPr>
        </p:nvSpPr>
        <p:spPr>
          <a:xfrm>
            <a:off x="6457950" y="4767263"/>
            <a:ext cx="2057400" cy="274637"/>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smtClean="0">
                <a:solidFill>
                  <a:srgbClr val="898989"/>
                </a:solidFill>
              </a:defRPr>
            </a:lvl1pPr>
          </a:lstStyle>
          <a:p>
            <a:pPr>
              <a:defRPr/>
            </a:pPr>
            <a:fld id="{7ACB3A5B-2F2B-49CB-9896-F4DF84552AE5}"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Lst>
  <p:txStyles>
    <p:titleStyle>
      <a:lvl1pPr algn="l" defTabSz="685800" rtl="0" eaLnBrk="0" fontAlgn="base" hangingPunct="0">
        <a:lnSpc>
          <a:spcPct val="90000"/>
        </a:lnSpc>
        <a:spcBef>
          <a:spcPct val="0"/>
        </a:spcBef>
        <a:spcAft>
          <a:spcPct val="0"/>
        </a:spcAft>
        <a:defRPr sz="3300" kern="1200">
          <a:solidFill>
            <a:schemeClr val="tx1"/>
          </a:solidFill>
          <a:latin typeface="华文细黑" panose="02010600040101010101" pitchFamily="2" charset="-122"/>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华文细黑" pitchFamily="2" charset="-122"/>
          <a:ea typeface="华文细黑" pitchFamily="2" charset="-122"/>
        </a:defRPr>
      </a:lvl2pPr>
      <a:lvl3pPr algn="l" defTabSz="685800" rtl="0" eaLnBrk="0" fontAlgn="base" hangingPunct="0">
        <a:lnSpc>
          <a:spcPct val="90000"/>
        </a:lnSpc>
        <a:spcBef>
          <a:spcPct val="0"/>
        </a:spcBef>
        <a:spcAft>
          <a:spcPct val="0"/>
        </a:spcAft>
        <a:defRPr sz="3300">
          <a:solidFill>
            <a:schemeClr val="tx1"/>
          </a:solidFill>
          <a:latin typeface="华文细黑" pitchFamily="2" charset="-122"/>
          <a:ea typeface="华文细黑" pitchFamily="2" charset="-122"/>
        </a:defRPr>
      </a:lvl3pPr>
      <a:lvl4pPr algn="l" defTabSz="685800" rtl="0" eaLnBrk="0" fontAlgn="base" hangingPunct="0">
        <a:lnSpc>
          <a:spcPct val="90000"/>
        </a:lnSpc>
        <a:spcBef>
          <a:spcPct val="0"/>
        </a:spcBef>
        <a:spcAft>
          <a:spcPct val="0"/>
        </a:spcAft>
        <a:defRPr sz="3300">
          <a:solidFill>
            <a:schemeClr val="tx1"/>
          </a:solidFill>
          <a:latin typeface="华文细黑" pitchFamily="2" charset="-122"/>
          <a:ea typeface="华文细黑" pitchFamily="2" charset="-122"/>
        </a:defRPr>
      </a:lvl4pPr>
      <a:lvl5pPr algn="l" defTabSz="685800" rtl="0" eaLnBrk="0" fontAlgn="base" hangingPunct="0">
        <a:lnSpc>
          <a:spcPct val="90000"/>
        </a:lnSpc>
        <a:spcBef>
          <a:spcPct val="0"/>
        </a:spcBef>
        <a:spcAft>
          <a:spcPct val="0"/>
        </a:spcAft>
        <a:defRPr sz="3300">
          <a:solidFill>
            <a:schemeClr val="tx1"/>
          </a:solidFill>
          <a:latin typeface="华文细黑" pitchFamily="2" charset="-122"/>
          <a:ea typeface="华文细黑" pitchFamily="2" charset="-122"/>
        </a:defRPr>
      </a:lvl5pPr>
      <a:lvl6pPr marL="457200" algn="l" defTabSz="685800" rtl="0" fontAlgn="base">
        <a:lnSpc>
          <a:spcPct val="90000"/>
        </a:lnSpc>
        <a:spcBef>
          <a:spcPct val="0"/>
        </a:spcBef>
        <a:spcAft>
          <a:spcPct val="0"/>
        </a:spcAft>
        <a:defRPr sz="3300">
          <a:solidFill>
            <a:schemeClr val="tx1"/>
          </a:solidFill>
          <a:latin typeface="华文细黑" pitchFamily="2" charset="-122"/>
          <a:ea typeface="华文细黑" pitchFamily="2" charset="-122"/>
        </a:defRPr>
      </a:lvl6pPr>
      <a:lvl7pPr marL="914400" algn="l" defTabSz="685800" rtl="0" fontAlgn="base">
        <a:lnSpc>
          <a:spcPct val="90000"/>
        </a:lnSpc>
        <a:spcBef>
          <a:spcPct val="0"/>
        </a:spcBef>
        <a:spcAft>
          <a:spcPct val="0"/>
        </a:spcAft>
        <a:defRPr sz="3300">
          <a:solidFill>
            <a:schemeClr val="tx1"/>
          </a:solidFill>
          <a:latin typeface="华文细黑" pitchFamily="2" charset="-122"/>
          <a:ea typeface="华文细黑" pitchFamily="2" charset="-122"/>
        </a:defRPr>
      </a:lvl7pPr>
      <a:lvl8pPr marL="1371600" algn="l" defTabSz="685800" rtl="0" fontAlgn="base">
        <a:lnSpc>
          <a:spcPct val="90000"/>
        </a:lnSpc>
        <a:spcBef>
          <a:spcPct val="0"/>
        </a:spcBef>
        <a:spcAft>
          <a:spcPct val="0"/>
        </a:spcAft>
        <a:defRPr sz="3300">
          <a:solidFill>
            <a:schemeClr val="tx1"/>
          </a:solidFill>
          <a:latin typeface="华文细黑" pitchFamily="2" charset="-122"/>
          <a:ea typeface="华文细黑" pitchFamily="2" charset="-122"/>
        </a:defRPr>
      </a:lvl8pPr>
      <a:lvl9pPr marL="1828800" algn="l" defTabSz="685800" rtl="0" fontAlgn="base">
        <a:lnSpc>
          <a:spcPct val="90000"/>
        </a:lnSpc>
        <a:spcBef>
          <a:spcPct val="0"/>
        </a:spcBef>
        <a:spcAft>
          <a:spcPct val="0"/>
        </a:spcAft>
        <a:defRPr sz="3300">
          <a:solidFill>
            <a:schemeClr val="tx1"/>
          </a:solidFill>
          <a:latin typeface="华文细黑" pitchFamily="2" charset="-122"/>
          <a:ea typeface="华文细黑" pitchFamily="2" charset="-122"/>
        </a:defRPr>
      </a:lvl9pPr>
    </p:titleStyle>
    <p:bodyStyle>
      <a:lvl1pPr marL="171450" indent="-171450" algn="l" defTabSz="685800" rtl="0" eaLnBrk="0" fontAlgn="base" hangingPunct="0">
        <a:lnSpc>
          <a:spcPct val="90000"/>
        </a:lnSpc>
        <a:spcBef>
          <a:spcPts val="750"/>
        </a:spcBef>
        <a:spcAft>
          <a:spcPct val="0"/>
        </a:spcAft>
        <a:buFont typeface="Arial" pitchFamily="34" charset="0"/>
        <a:buChar char="•"/>
        <a:defRPr sz="2100" kern="1200">
          <a:solidFill>
            <a:schemeClr val="tx1"/>
          </a:solidFill>
          <a:latin typeface="华文细黑" panose="02010600040101010101" pitchFamily="2" charset="-122"/>
          <a:ea typeface="+mn-ea"/>
          <a:cs typeface="+mn-cs"/>
        </a:defRPr>
      </a:lvl1pPr>
      <a:lvl2pPr marL="514350" indent="-171450" algn="l" defTabSz="685800" rtl="0" eaLnBrk="0" fontAlgn="base" hangingPunct="0">
        <a:lnSpc>
          <a:spcPct val="90000"/>
        </a:lnSpc>
        <a:spcBef>
          <a:spcPts val="375"/>
        </a:spcBef>
        <a:spcAft>
          <a:spcPct val="0"/>
        </a:spcAft>
        <a:buFont typeface="Arial" pitchFamily="34" charset="0"/>
        <a:buChar char="•"/>
        <a:defRPr kern="1200">
          <a:solidFill>
            <a:schemeClr val="tx1"/>
          </a:solidFill>
          <a:latin typeface="华文细黑" panose="02010600040101010101" pitchFamily="2" charset="-122"/>
          <a:ea typeface="+mn-ea"/>
          <a:cs typeface="+mn-cs"/>
        </a:defRPr>
      </a:lvl2pPr>
      <a:lvl3pPr marL="857250" indent="-171450" algn="l" defTabSz="685800" rtl="0" eaLnBrk="0" fontAlgn="base" hangingPunct="0">
        <a:lnSpc>
          <a:spcPct val="90000"/>
        </a:lnSpc>
        <a:spcBef>
          <a:spcPts val="375"/>
        </a:spcBef>
        <a:spcAft>
          <a:spcPct val="0"/>
        </a:spcAft>
        <a:buFont typeface="Arial" pitchFamily="34" charset="0"/>
        <a:buChar char="•"/>
        <a:defRPr sz="1500" kern="1200">
          <a:solidFill>
            <a:schemeClr val="tx1"/>
          </a:solidFill>
          <a:latin typeface="华文细黑" panose="02010600040101010101" pitchFamily="2" charset="-122"/>
          <a:ea typeface="+mn-ea"/>
          <a:cs typeface="+mn-cs"/>
        </a:defRPr>
      </a:lvl3pPr>
      <a:lvl4pPr marL="1200150" indent="-171450" algn="l" defTabSz="685800" rtl="0" eaLnBrk="0" fontAlgn="base" hangingPunct="0">
        <a:lnSpc>
          <a:spcPct val="90000"/>
        </a:lnSpc>
        <a:spcBef>
          <a:spcPts val="375"/>
        </a:spcBef>
        <a:spcAft>
          <a:spcPct val="0"/>
        </a:spcAft>
        <a:buFont typeface="Arial" pitchFamily="34" charset="0"/>
        <a:buChar char="•"/>
        <a:defRPr sz="1300" kern="1200">
          <a:solidFill>
            <a:schemeClr val="tx1"/>
          </a:solidFill>
          <a:latin typeface="华文细黑" panose="02010600040101010101" pitchFamily="2" charset="-122"/>
          <a:ea typeface="+mn-ea"/>
          <a:cs typeface="+mn-cs"/>
        </a:defRPr>
      </a:lvl4pPr>
      <a:lvl5pPr marL="1543050" indent="-171450" algn="l" defTabSz="685800" rtl="0" eaLnBrk="0" fontAlgn="base" hangingPunct="0">
        <a:lnSpc>
          <a:spcPct val="90000"/>
        </a:lnSpc>
        <a:spcBef>
          <a:spcPts val="375"/>
        </a:spcBef>
        <a:spcAft>
          <a:spcPct val="0"/>
        </a:spcAft>
        <a:buFont typeface="Arial" pitchFamily="34" charset="0"/>
        <a:buChar char="•"/>
        <a:defRPr sz="1300" kern="1200">
          <a:solidFill>
            <a:schemeClr val="tx1"/>
          </a:solidFill>
          <a:latin typeface="华文细黑" panose="02010600040101010101" pitchFamily="2" charset="-122"/>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notesSlide" Target="../notesSlides/notesSlide5.xml"/><Relationship Id="rId7" Type="http://schemas.openxmlformats.org/officeDocument/2006/relationships/image" Target="../media/image13.png"/><Relationship Id="rId2" Type="http://schemas.openxmlformats.org/officeDocument/2006/relationships/slideLayout" Target="../slideLayouts/slideLayout3.xml"/><Relationship Id="rId1" Type="http://schemas.openxmlformats.org/officeDocument/2006/relationships/tags" Target="../tags/tag2.xml"/><Relationship Id="rId6" Type="http://schemas.openxmlformats.org/officeDocument/2006/relationships/image" Target="../media/image12.jpe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文本框 11"/>
          <p:cNvSpPr txBox="1">
            <a:spLocks noChangeArrowheads="1"/>
          </p:cNvSpPr>
          <p:nvPr/>
        </p:nvSpPr>
        <p:spPr bwMode="auto">
          <a:xfrm>
            <a:off x="1384300" y="2652713"/>
            <a:ext cx="637540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4400" dirty="0">
                <a:solidFill>
                  <a:schemeClr val="bg2"/>
                </a:solidFill>
                <a:latin typeface="Agency FB" pitchFamily="34" charset="0"/>
              </a:rPr>
              <a:t>David Ding</a:t>
            </a:r>
            <a:endParaRPr lang="zh-CN" altLang="en-US" sz="4400" dirty="0">
              <a:solidFill>
                <a:schemeClr val="bg2"/>
              </a:solidFill>
              <a:latin typeface="Agency FB" pitchFamily="34" charset="0"/>
            </a:endParaRPr>
          </a:p>
        </p:txBody>
      </p:sp>
      <p:grpSp>
        <p:nvGrpSpPr>
          <p:cNvPr id="8203" name="组合 52"/>
          <p:cNvGrpSpPr>
            <a:grpSpLocks/>
          </p:cNvGrpSpPr>
          <p:nvPr/>
        </p:nvGrpSpPr>
        <p:grpSpPr bwMode="auto">
          <a:xfrm>
            <a:off x="3527425" y="3795713"/>
            <a:ext cx="2089150" cy="446087"/>
            <a:chOff x="4703806" y="3847070"/>
            <a:chExt cx="2784389" cy="593124"/>
          </a:xfrm>
        </p:grpSpPr>
        <p:sp>
          <p:nvSpPr>
            <p:cNvPr id="54" name="矩形 53"/>
            <p:cNvSpPr/>
            <p:nvPr/>
          </p:nvSpPr>
          <p:spPr>
            <a:xfrm>
              <a:off x="4703806" y="3847070"/>
              <a:ext cx="2784389" cy="593124"/>
            </a:xfrm>
            <a:prstGeom prst="rect">
              <a:avLst/>
            </a:prstGeom>
            <a:noFill/>
            <a:ln>
              <a:solidFill>
                <a:schemeClr val="bg2"/>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013"/>
            </a:p>
          </p:txBody>
        </p:sp>
        <p:sp>
          <p:nvSpPr>
            <p:cNvPr id="55" name="等腰三角形 54"/>
            <p:cNvSpPr>
              <a:spLocks noChangeAspect="1"/>
            </p:cNvSpPr>
            <p:nvPr/>
          </p:nvSpPr>
          <p:spPr>
            <a:xfrm rot="5400000">
              <a:off x="5020462" y="3997647"/>
              <a:ext cx="289175" cy="28774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013"/>
            </a:p>
          </p:txBody>
        </p:sp>
        <p:sp>
          <p:nvSpPr>
            <p:cNvPr id="8207" name="文本框 55"/>
            <p:cNvSpPr txBox="1">
              <a:spLocks noChangeArrowheads="1"/>
            </p:cNvSpPr>
            <p:nvPr/>
          </p:nvSpPr>
          <p:spPr bwMode="auto">
            <a:xfrm>
              <a:off x="5544866" y="3881309"/>
              <a:ext cx="1911178"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en-US" altLang="zh-CN" sz="2100" dirty="0">
                  <a:solidFill>
                    <a:schemeClr val="bg2"/>
                  </a:solidFill>
                  <a:latin typeface="Agency FB" pitchFamily="34" charset="0"/>
                </a:rPr>
                <a:t>LET’S GO</a:t>
              </a:r>
              <a:endParaRPr lang="zh-CN" altLang="en-US" sz="2100" dirty="0">
                <a:solidFill>
                  <a:schemeClr val="bg2"/>
                </a:solidFill>
                <a:latin typeface="Agency FB" pitchFamily="34" charset="0"/>
              </a:endParaRPr>
            </a:p>
          </p:txBody>
        </p:sp>
      </p:grpSp>
      <p:sp>
        <p:nvSpPr>
          <p:cNvPr id="57" name="任意多边形 56"/>
          <p:cNvSpPr>
            <a:spLocks noChangeAspect="1"/>
          </p:cNvSpPr>
          <p:nvPr/>
        </p:nvSpPr>
        <p:spPr>
          <a:xfrm>
            <a:off x="4368800" y="4651375"/>
            <a:ext cx="336550" cy="336550"/>
          </a:xfrm>
          <a:custGeom>
            <a:avLst/>
            <a:gdLst>
              <a:gd name="connsiteX0" fmla="*/ 457544 w 540000"/>
              <a:gd name="connsiteY0" fmla="*/ 218691 h 538402"/>
              <a:gd name="connsiteX1" fmla="*/ 433336 w 540000"/>
              <a:gd name="connsiteY1" fmla="*/ 218724 h 538402"/>
              <a:gd name="connsiteX2" fmla="*/ 279353 w 540000"/>
              <a:gd name="connsiteY2" fmla="*/ 372708 h 538402"/>
              <a:gd name="connsiteX3" fmla="*/ 125790 w 540000"/>
              <a:gd name="connsiteY3" fmla="*/ 219144 h 538402"/>
              <a:gd name="connsiteX4" fmla="*/ 101648 w 540000"/>
              <a:gd name="connsiteY4" fmla="*/ 219177 h 538402"/>
              <a:gd name="connsiteX5" fmla="*/ 279353 w 540000"/>
              <a:gd name="connsiteY5" fmla="*/ 396882 h 538402"/>
              <a:gd name="connsiteX6" fmla="*/ 270000 w 540000"/>
              <a:gd name="connsiteY6" fmla="*/ 0 h 538402"/>
              <a:gd name="connsiteX7" fmla="*/ 540000 w 540000"/>
              <a:gd name="connsiteY7" fmla="*/ 269201 h 538402"/>
              <a:gd name="connsiteX8" fmla="*/ 270000 w 540000"/>
              <a:gd name="connsiteY8" fmla="*/ 538402 h 538402"/>
              <a:gd name="connsiteX9" fmla="*/ 0 w 540000"/>
              <a:gd name="connsiteY9" fmla="*/ 269201 h 538402"/>
              <a:gd name="connsiteX10" fmla="*/ 270000 w 540000"/>
              <a:gd name="connsiteY10" fmla="*/ 0 h 53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0000" h="538402">
                <a:moveTo>
                  <a:pt x="457544" y="218691"/>
                </a:moveTo>
                <a:lnTo>
                  <a:pt x="433336" y="218724"/>
                </a:lnTo>
                <a:lnTo>
                  <a:pt x="279353" y="372708"/>
                </a:lnTo>
                <a:lnTo>
                  <a:pt x="125790" y="219144"/>
                </a:lnTo>
                <a:lnTo>
                  <a:pt x="101648" y="219177"/>
                </a:lnTo>
                <a:lnTo>
                  <a:pt x="279353" y="396882"/>
                </a:lnTo>
                <a:close/>
                <a:moveTo>
                  <a:pt x="270000" y="0"/>
                </a:moveTo>
                <a:cubicBezTo>
                  <a:pt x="419117" y="0"/>
                  <a:pt x="540000" y="120525"/>
                  <a:pt x="540000" y="269201"/>
                </a:cubicBezTo>
                <a:cubicBezTo>
                  <a:pt x="540000" y="417877"/>
                  <a:pt x="419117" y="538402"/>
                  <a:pt x="270000" y="538402"/>
                </a:cubicBezTo>
                <a:cubicBezTo>
                  <a:pt x="120883" y="538402"/>
                  <a:pt x="0" y="417877"/>
                  <a:pt x="0" y="269201"/>
                </a:cubicBezTo>
                <a:cubicBezTo>
                  <a:pt x="0" y="120525"/>
                  <a:pt x="120883" y="0"/>
                  <a:pt x="270000" y="0"/>
                </a:cubicBezTo>
                <a:close/>
              </a:path>
            </a:pathLst>
          </a:custGeom>
          <a:solidFill>
            <a:srgbClr val="E7E6E6">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013"/>
          </a:p>
        </p:txBody>
      </p:sp>
      <p:pic>
        <p:nvPicPr>
          <p:cNvPr id="2" name="Capo Productions - Journey">
            <a:hlinkClick r:id="" action="ppaction://media"/>
            <a:extLst>
              <a:ext uri="{FF2B5EF4-FFF2-40B4-BE49-F238E27FC236}">
                <a16:creationId xmlns:a16="http://schemas.microsoft.com/office/drawing/2014/main" id="{146BE968-660B-F94E-4192-3F2FFA0462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4800" y="-809663"/>
            <a:ext cx="609600" cy="609600"/>
          </a:xfrm>
          <a:prstGeom prst="rect">
            <a:avLst/>
          </a:prstGeom>
        </p:spPr>
      </p:pic>
      <p:grpSp>
        <p:nvGrpSpPr>
          <p:cNvPr id="3" name="组合 2"/>
          <p:cNvGrpSpPr/>
          <p:nvPr/>
        </p:nvGrpSpPr>
        <p:grpSpPr>
          <a:xfrm>
            <a:off x="1644870" y="996204"/>
            <a:ext cx="5784410" cy="1451722"/>
            <a:chOff x="1975290" y="962025"/>
            <a:chExt cx="4970976" cy="1169334"/>
          </a:xfrm>
        </p:grpSpPr>
        <p:sp>
          <p:nvSpPr>
            <p:cNvPr id="26" name="矩形 25"/>
            <p:cNvSpPr/>
            <p:nvPr/>
          </p:nvSpPr>
          <p:spPr>
            <a:xfrm>
              <a:off x="1975290" y="962025"/>
              <a:ext cx="4970976" cy="1169334"/>
            </a:xfrm>
            <a:prstGeom prst="rect">
              <a:avLst/>
            </a:prstGeom>
            <a:noFill/>
            <a:ln w="28575">
              <a:solidFill>
                <a:schemeClr val="bg2"/>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27" name="矩形 26"/>
            <p:cNvSpPr/>
            <p:nvPr/>
          </p:nvSpPr>
          <p:spPr>
            <a:xfrm>
              <a:off x="2561867" y="1100001"/>
              <a:ext cx="3797824" cy="818097"/>
            </a:xfrm>
            <a:prstGeom prst="rect">
              <a:avLst/>
            </a:prstGeom>
            <a:noFill/>
          </p:spPr>
          <p:txBody>
            <a:bodyPr wrap="none" lIns="91440" tIns="45720" rIns="91440" bIns="45720">
              <a:spAutoFit/>
            </a:bodyPr>
            <a:lstStyle/>
            <a:p>
              <a:pPr algn="ctr"/>
              <a:r>
                <a:rPr lang="en-US" altLang="zh-CN" sz="6000" b="0" cap="none" spc="0" dirty="0" smtClean="0">
                  <a:ln w="0"/>
                  <a:solidFill>
                    <a:schemeClr val="accent1"/>
                  </a:solidFill>
                  <a:effectLst>
                    <a:outerShdw blurRad="38100" dist="25400" dir="5400000" algn="ctr" rotWithShape="0">
                      <a:srgbClr val="6E747A">
                        <a:alpha val="43000"/>
                      </a:srgbClr>
                    </a:outerShdw>
                  </a:effectLst>
                  <a:latin typeface="Impact" panose="020B0806030902050204" pitchFamily="34" charset="0"/>
                </a:rPr>
                <a:t>Ideas Factory</a:t>
              </a:r>
              <a:endParaRPr lang="zh-CN" altLang="en-US" sz="6000" b="0" cap="none" spc="0" dirty="0">
                <a:ln w="0"/>
                <a:solidFill>
                  <a:schemeClr val="accent1"/>
                </a:solidFill>
                <a:effectLst>
                  <a:outerShdw blurRad="38100" dist="25400" dir="5400000" algn="ctr" rotWithShape="0">
                    <a:srgbClr val="6E747A">
                      <a:alpha val="43000"/>
                    </a:srgbClr>
                  </a:outerShdw>
                </a:effectLst>
                <a:latin typeface="Impact" panose="020B0806030902050204" pitchFamily="34" charset="0"/>
              </a:endParaRPr>
            </a:p>
          </p:txBody>
        </p:sp>
      </p:grpSp>
    </p:spTree>
  </p:cSld>
  <p:clrMapOvr>
    <a:masterClrMapping/>
  </p:clrMapOvr>
  <p:transition spd="slow" advClick="0" advTm="60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94307" y="431971"/>
            <a:ext cx="1731208" cy="4555664"/>
          </a:xfrm>
          <a:prstGeom prst="roundRect">
            <a:avLst>
              <a:gd name="adj" fmla="val 1090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p:cNvSpPr txBox="1"/>
          <p:nvPr/>
        </p:nvSpPr>
        <p:spPr>
          <a:xfrm>
            <a:off x="94306" y="458830"/>
            <a:ext cx="1717352" cy="292388"/>
          </a:xfrm>
          <a:prstGeom prst="rect">
            <a:avLst/>
          </a:prstGeom>
          <a:noFill/>
        </p:spPr>
        <p:txBody>
          <a:bodyPr wrap="square" rtlCol="0">
            <a:spAutoFit/>
          </a:bodyPr>
          <a:lstStyle/>
          <a:p>
            <a:pPr algn="ctr"/>
            <a:r>
              <a:rPr lang="en-US" altLang="zh-CN" dirty="0">
                <a:solidFill>
                  <a:schemeClr val="bg1"/>
                </a:solidFill>
              </a:rPr>
              <a:t>Creative Cloud</a:t>
            </a:r>
            <a:endParaRPr lang="zh-CN" altLang="en-US" dirty="0">
              <a:solidFill>
                <a:schemeClr val="bg1"/>
              </a:solidFill>
            </a:endParaRPr>
          </a:p>
        </p:txBody>
      </p:sp>
      <p:grpSp>
        <p:nvGrpSpPr>
          <p:cNvPr id="6" name="组合 5"/>
          <p:cNvGrpSpPr/>
          <p:nvPr/>
        </p:nvGrpSpPr>
        <p:grpSpPr>
          <a:xfrm>
            <a:off x="2009575" y="409453"/>
            <a:ext cx="4554209" cy="2024462"/>
            <a:chOff x="1149928" y="552444"/>
            <a:chExt cx="2251364" cy="580286"/>
          </a:xfrm>
        </p:grpSpPr>
        <p:sp>
          <p:nvSpPr>
            <p:cNvPr id="7" name="圆角矩形 6"/>
            <p:cNvSpPr/>
            <p:nvPr/>
          </p:nvSpPr>
          <p:spPr>
            <a:xfrm>
              <a:off x="1176713" y="552558"/>
              <a:ext cx="2224579" cy="580172"/>
            </a:xfrm>
            <a:prstGeom prst="roundRect">
              <a:avLst>
                <a:gd name="adj" fmla="val 5918"/>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文本框 7"/>
            <p:cNvSpPr txBox="1"/>
            <p:nvPr/>
          </p:nvSpPr>
          <p:spPr>
            <a:xfrm>
              <a:off x="1149928" y="552444"/>
              <a:ext cx="2237509" cy="83809"/>
            </a:xfrm>
            <a:prstGeom prst="rect">
              <a:avLst/>
            </a:prstGeom>
            <a:noFill/>
          </p:spPr>
          <p:txBody>
            <a:bodyPr wrap="square" rtlCol="0">
              <a:spAutoFit/>
            </a:bodyPr>
            <a:lstStyle/>
            <a:p>
              <a:pPr algn="ctr"/>
              <a:r>
                <a:rPr lang="en-US" altLang="zh-CN" dirty="0">
                  <a:solidFill>
                    <a:schemeClr val="bg1"/>
                  </a:solidFill>
                </a:rPr>
                <a:t>Marketing Cloud</a:t>
              </a:r>
              <a:endParaRPr lang="zh-CN" altLang="en-US" dirty="0">
                <a:solidFill>
                  <a:schemeClr val="bg1"/>
                </a:solidFill>
              </a:endParaRPr>
            </a:p>
          </p:txBody>
        </p:sp>
      </p:grpSp>
      <p:grpSp>
        <p:nvGrpSpPr>
          <p:cNvPr id="10" name="组合 9"/>
          <p:cNvGrpSpPr/>
          <p:nvPr/>
        </p:nvGrpSpPr>
        <p:grpSpPr>
          <a:xfrm>
            <a:off x="6774873" y="385908"/>
            <a:ext cx="2122192" cy="4601728"/>
            <a:chOff x="1108363" y="1281916"/>
            <a:chExt cx="2292929" cy="581520"/>
          </a:xfrm>
        </p:grpSpPr>
        <p:sp>
          <p:nvSpPr>
            <p:cNvPr id="11" name="圆角矩形 10"/>
            <p:cNvSpPr/>
            <p:nvPr/>
          </p:nvSpPr>
          <p:spPr>
            <a:xfrm>
              <a:off x="1108364" y="1281916"/>
              <a:ext cx="2292928" cy="581520"/>
            </a:xfrm>
            <a:prstGeom prst="roundRect">
              <a:avLst>
                <a:gd name="adj" fmla="val 7104"/>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p:cNvSpPr txBox="1"/>
            <p:nvPr/>
          </p:nvSpPr>
          <p:spPr>
            <a:xfrm>
              <a:off x="1108363" y="1287737"/>
              <a:ext cx="2292928" cy="36204"/>
            </a:xfrm>
            <a:prstGeom prst="rect">
              <a:avLst/>
            </a:prstGeom>
            <a:noFill/>
          </p:spPr>
          <p:txBody>
            <a:bodyPr wrap="square" rtlCol="0">
              <a:spAutoFit/>
            </a:bodyPr>
            <a:lstStyle/>
            <a:p>
              <a:pPr algn="ctr"/>
              <a:r>
                <a:rPr lang="en-US" altLang="zh-CN" dirty="0">
                  <a:solidFill>
                    <a:schemeClr val="bg1"/>
                  </a:solidFill>
                </a:rPr>
                <a:t> Commerce Side</a:t>
              </a:r>
              <a:endParaRPr lang="zh-CN" altLang="en-US" dirty="0">
                <a:solidFill>
                  <a:schemeClr val="bg1"/>
                </a:solidFill>
              </a:endParaRPr>
            </a:p>
          </p:txBody>
        </p:sp>
      </p:grpSp>
      <p:grpSp>
        <p:nvGrpSpPr>
          <p:cNvPr id="32" name="组合 31"/>
          <p:cNvGrpSpPr/>
          <p:nvPr/>
        </p:nvGrpSpPr>
        <p:grpSpPr>
          <a:xfrm>
            <a:off x="154532" y="945975"/>
            <a:ext cx="1427018" cy="1407102"/>
            <a:chOff x="213689" y="835619"/>
            <a:chExt cx="1427018" cy="1407102"/>
          </a:xfrm>
        </p:grpSpPr>
        <p:sp>
          <p:nvSpPr>
            <p:cNvPr id="30" name="圆角矩形 29"/>
            <p:cNvSpPr/>
            <p:nvPr/>
          </p:nvSpPr>
          <p:spPr>
            <a:xfrm>
              <a:off x="213689" y="835619"/>
              <a:ext cx="1427018" cy="1407102"/>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圆角矩形 19"/>
            <p:cNvSpPr/>
            <p:nvPr/>
          </p:nvSpPr>
          <p:spPr>
            <a:xfrm>
              <a:off x="330953" y="1473313"/>
              <a:ext cx="1192493" cy="265432"/>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B</a:t>
              </a:r>
              <a:endParaRPr lang="zh-CN" altLang="en-US" sz="1000" dirty="0"/>
            </a:p>
          </p:txBody>
        </p:sp>
        <p:sp>
          <p:nvSpPr>
            <p:cNvPr id="21" name="圆角矩形 20"/>
            <p:cNvSpPr/>
            <p:nvPr/>
          </p:nvSpPr>
          <p:spPr>
            <a:xfrm>
              <a:off x="330952" y="1833531"/>
              <a:ext cx="1192493" cy="272360"/>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C</a:t>
              </a:r>
              <a:endParaRPr lang="zh-CN" altLang="en-US" sz="1000" dirty="0"/>
            </a:p>
          </p:txBody>
        </p:sp>
        <p:sp>
          <p:nvSpPr>
            <p:cNvPr id="31" name="文本框 30"/>
            <p:cNvSpPr txBox="1"/>
            <p:nvPr/>
          </p:nvSpPr>
          <p:spPr>
            <a:xfrm>
              <a:off x="536189" y="869863"/>
              <a:ext cx="810007" cy="292388"/>
            </a:xfrm>
            <a:prstGeom prst="rect">
              <a:avLst/>
            </a:prstGeom>
            <a:noFill/>
          </p:spPr>
          <p:txBody>
            <a:bodyPr wrap="square" rtlCol="0">
              <a:spAutoFit/>
            </a:bodyPr>
            <a:lstStyle/>
            <a:p>
              <a:r>
                <a:rPr lang="en-US" altLang="zh-CN" dirty="0">
                  <a:solidFill>
                    <a:schemeClr val="bg1"/>
                  </a:solidFill>
                </a:rPr>
                <a:t>Team A</a:t>
              </a:r>
              <a:endParaRPr lang="zh-CN" altLang="en-US" dirty="0">
                <a:solidFill>
                  <a:schemeClr val="bg1"/>
                </a:solidFill>
              </a:endParaRPr>
            </a:p>
          </p:txBody>
        </p:sp>
        <p:sp>
          <p:nvSpPr>
            <p:cNvPr id="18" name="圆角矩形 17"/>
            <p:cNvSpPr/>
            <p:nvPr/>
          </p:nvSpPr>
          <p:spPr>
            <a:xfrm>
              <a:off x="330953" y="1147078"/>
              <a:ext cx="1192493" cy="231449"/>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A</a:t>
              </a:r>
              <a:endParaRPr lang="zh-CN" altLang="en-US" sz="1000" dirty="0"/>
            </a:p>
          </p:txBody>
        </p:sp>
      </p:grpSp>
      <p:grpSp>
        <p:nvGrpSpPr>
          <p:cNvPr id="33" name="组合 32"/>
          <p:cNvGrpSpPr/>
          <p:nvPr/>
        </p:nvGrpSpPr>
        <p:grpSpPr>
          <a:xfrm>
            <a:off x="138615" y="3329693"/>
            <a:ext cx="1427018" cy="1407102"/>
            <a:chOff x="213689" y="835619"/>
            <a:chExt cx="1427018" cy="1407102"/>
          </a:xfrm>
        </p:grpSpPr>
        <p:sp>
          <p:nvSpPr>
            <p:cNvPr id="34" name="圆角矩形 33"/>
            <p:cNvSpPr/>
            <p:nvPr/>
          </p:nvSpPr>
          <p:spPr>
            <a:xfrm>
              <a:off x="213689" y="835619"/>
              <a:ext cx="1427018" cy="1407102"/>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a:off x="330953" y="1473313"/>
              <a:ext cx="1192493" cy="265432"/>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B</a:t>
              </a:r>
              <a:endParaRPr lang="zh-CN" altLang="en-US" sz="1000" dirty="0"/>
            </a:p>
          </p:txBody>
        </p:sp>
        <p:sp>
          <p:nvSpPr>
            <p:cNvPr id="36" name="圆角矩形 35"/>
            <p:cNvSpPr/>
            <p:nvPr/>
          </p:nvSpPr>
          <p:spPr>
            <a:xfrm>
              <a:off x="330952" y="1833531"/>
              <a:ext cx="1192493" cy="272360"/>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C</a:t>
              </a:r>
              <a:endParaRPr lang="zh-CN" altLang="en-US" sz="1000" dirty="0"/>
            </a:p>
          </p:txBody>
        </p:sp>
        <p:sp>
          <p:nvSpPr>
            <p:cNvPr id="37" name="文本框 36"/>
            <p:cNvSpPr txBox="1"/>
            <p:nvPr/>
          </p:nvSpPr>
          <p:spPr>
            <a:xfrm>
              <a:off x="536189" y="869863"/>
              <a:ext cx="810007" cy="292388"/>
            </a:xfrm>
            <a:prstGeom prst="rect">
              <a:avLst/>
            </a:prstGeom>
            <a:noFill/>
          </p:spPr>
          <p:txBody>
            <a:bodyPr wrap="square" rtlCol="0">
              <a:spAutoFit/>
            </a:bodyPr>
            <a:lstStyle/>
            <a:p>
              <a:r>
                <a:rPr lang="en-US" altLang="zh-CN" dirty="0">
                  <a:solidFill>
                    <a:schemeClr val="bg1"/>
                  </a:solidFill>
                </a:rPr>
                <a:t>Team B</a:t>
              </a:r>
              <a:endParaRPr lang="zh-CN" altLang="en-US" dirty="0">
                <a:solidFill>
                  <a:schemeClr val="bg1"/>
                </a:solidFill>
              </a:endParaRPr>
            </a:p>
          </p:txBody>
        </p:sp>
        <p:sp>
          <p:nvSpPr>
            <p:cNvPr id="38" name="圆角矩形 37"/>
            <p:cNvSpPr/>
            <p:nvPr/>
          </p:nvSpPr>
          <p:spPr>
            <a:xfrm>
              <a:off x="330953" y="1147078"/>
              <a:ext cx="1192493" cy="231449"/>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A</a:t>
              </a:r>
              <a:endParaRPr lang="zh-CN" altLang="en-US" sz="1000" dirty="0"/>
            </a:p>
          </p:txBody>
        </p:sp>
      </p:grpSp>
      <p:sp>
        <p:nvSpPr>
          <p:cNvPr id="39" name="圆角矩形 38"/>
          <p:cNvSpPr/>
          <p:nvPr/>
        </p:nvSpPr>
        <p:spPr>
          <a:xfrm>
            <a:off x="2119464" y="2774629"/>
            <a:ext cx="4500027" cy="2195943"/>
          </a:xfrm>
          <a:prstGeom prst="roundRect">
            <a:avLst>
              <a:gd name="adj" fmla="val 5918"/>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2" name="文本框 41"/>
          <p:cNvSpPr txBox="1"/>
          <p:nvPr/>
        </p:nvSpPr>
        <p:spPr>
          <a:xfrm>
            <a:off x="2035500" y="2774629"/>
            <a:ext cx="4674602" cy="292387"/>
          </a:xfrm>
          <a:prstGeom prst="rect">
            <a:avLst/>
          </a:prstGeom>
          <a:noFill/>
        </p:spPr>
        <p:txBody>
          <a:bodyPr wrap="square" rtlCol="0">
            <a:spAutoFit/>
          </a:bodyPr>
          <a:lstStyle/>
          <a:p>
            <a:pPr algn="ctr"/>
            <a:r>
              <a:rPr lang="en-US" altLang="zh-CN" dirty="0">
                <a:solidFill>
                  <a:schemeClr val="bg1"/>
                </a:solidFill>
              </a:rPr>
              <a:t>Channel</a:t>
            </a:r>
            <a:endParaRPr lang="zh-CN" altLang="en-US" dirty="0">
              <a:solidFill>
                <a:schemeClr val="bg1"/>
              </a:solidFill>
            </a:endParaRPr>
          </a:p>
        </p:txBody>
      </p:sp>
      <p:grpSp>
        <p:nvGrpSpPr>
          <p:cNvPr id="53" name="组合 52"/>
          <p:cNvGrpSpPr/>
          <p:nvPr/>
        </p:nvGrpSpPr>
        <p:grpSpPr>
          <a:xfrm>
            <a:off x="6969748" y="3221578"/>
            <a:ext cx="1745887" cy="1302079"/>
            <a:chOff x="1108364" y="1265203"/>
            <a:chExt cx="2292928" cy="581261"/>
          </a:xfrm>
        </p:grpSpPr>
        <p:sp>
          <p:nvSpPr>
            <p:cNvPr id="54" name="圆角矩形 53"/>
            <p:cNvSpPr/>
            <p:nvPr/>
          </p:nvSpPr>
          <p:spPr>
            <a:xfrm>
              <a:off x="1108364" y="1265203"/>
              <a:ext cx="2292928" cy="581261"/>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5" name="文本框 54"/>
            <p:cNvSpPr txBox="1"/>
            <p:nvPr/>
          </p:nvSpPr>
          <p:spPr>
            <a:xfrm>
              <a:off x="1209963" y="1485638"/>
              <a:ext cx="2099778" cy="130525"/>
            </a:xfrm>
            <a:prstGeom prst="rect">
              <a:avLst/>
            </a:prstGeom>
            <a:noFill/>
          </p:spPr>
          <p:txBody>
            <a:bodyPr wrap="square" rtlCol="0">
              <a:spAutoFit/>
            </a:bodyPr>
            <a:lstStyle/>
            <a:p>
              <a:pPr algn="ctr"/>
              <a:r>
                <a:rPr lang="en-US" altLang="zh-CN" dirty="0">
                  <a:solidFill>
                    <a:schemeClr val="bg1"/>
                  </a:solidFill>
                </a:rPr>
                <a:t> CRM System</a:t>
              </a:r>
              <a:endParaRPr lang="zh-CN" altLang="en-US" dirty="0">
                <a:solidFill>
                  <a:schemeClr val="bg1"/>
                </a:solidFill>
              </a:endParaRPr>
            </a:p>
          </p:txBody>
        </p:sp>
      </p:grpSp>
      <p:grpSp>
        <p:nvGrpSpPr>
          <p:cNvPr id="59" name="组合 58"/>
          <p:cNvGrpSpPr/>
          <p:nvPr/>
        </p:nvGrpSpPr>
        <p:grpSpPr>
          <a:xfrm>
            <a:off x="3584804" y="2004424"/>
            <a:ext cx="1535209" cy="292388"/>
            <a:chOff x="1108364" y="1265203"/>
            <a:chExt cx="2016235" cy="130525"/>
          </a:xfrm>
        </p:grpSpPr>
        <p:sp>
          <p:nvSpPr>
            <p:cNvPr id="60" name="圆角矩形 59"/>
            <p:cNvSpPr/>
            <p:nvPr/>
          </p:nvSpPr>
          <p:spPr>
            <a:xfrm>
              <a:off x="1108364" y="1265203"/>
              <a:ext cx="2016235" cy="130525"/>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1" name="文本框 60"/>
            <p:cNvSpPr txBox="1"/>
            <p:nvPr/>
          </p:nvSpPr>
          <p:spPr>
            <a:xfrm>
              <a:off x="1150999" y="1265203"/>
              <a:ext cx="1918300" cy="130525"/>
            </a:xfrm>
            <a:prstGeom prst="rect">
              <a:avLst/>
            </a:prstGeom>
            <a:noFill/>
          </p:spPr>
          <p:txBody>
            <a:bodyPr wrap="square" rtlCol="0">
              <a:spAutoFit/>
            </a:bodyPr>
            <a:lstStyle/>
            <a:p>
              <a:pPr algn="ctr"/>
              <a:r>
                <a:rPr lang="en-US" altLang="zh-CN" dirty="0">
                  <a:solidFill>
                    <a:schemeClr val="bg1"/>
                  </a:solidFill>
                </a:rPr>
                <a:t> CDP</a:t>
              </a:r>
              <a:endParaRPr lang="zh-CN" altLang="en-US" dirty="0">
                <a:solidFill>
                  <a:schemeClr val="bg1"/>
                </a:solidFill>
              </a:endParaRPr>
            </a:p>
          </p:txBody>
        </p:sp>
      </p:grpSp>
      <p:grpSp>
        <p:nvGrpSpPr>
          <p:cNvPr id="63" name="组合 62"/>
          <p:cNvGrpSpPr/>
          <p:nvPr/>
        </p:nvGrpSpPr>
        <p:grpSpPr>
          <a:xfrm>
            <a:off x="2537769" y="1179238"/>
            <a:ext cx="603231" cy="591527"/>
            <a:chOff x="1055993" y="1265203"/>
            <a:chExt cx="1674264" cy="130525"/>
          </a:xfrm>
        </p:grpSpPr>
        <p:sp>
          <p:nvSpPr>
            <p:cNvPr id="64" name="圆角矩形 63"/>
            <p:cNvSpPr/>
            <p:nvPr/>
          </p:nvSpPr>
          <p:spPr>
            <a:xfrm>
              <a:off x="1108364" y="1265203"/>
              <a:ext cx="1588493" cy="130525"/>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5" name="文本框 64"/>
            <p:cNvSpPr txBox="1"/>
            <p:nvPr/>
          </p:nvSpPr>
          <p:spPr>
            <a:xfrm>
              <a:off x="1055993" y="1296356"/>
              <a:ext cx="1674264" cy="64518"/>
            </a:xfrm>
            <a:prstGeom prst="rect">
              <a:avLst/>
            </a:prstGeom>
            <a:noFill/>
          </p:spPr>
          <p:txBody>
            <a:bodyPr wrap="square" rtlCol="0">
              <a:spAutoFit/>
            </a:bodyPr>
            <a:lstStyle/>
            <a:p>
              <a:pPr algn="ctr"/>
              <a:r>
                <a:rPr lang="en-US" altLang="zh-CN" dirty="0">
                  <a:solidFill>
                    <a:schemeClr val="bg1"/>
                  </a:solidFill>
                </a:rPr>
                <a:t> DMP</a:t>
              </a:r>
              <a:endParaRPr lang="zh-CN" altLang="en-US" dirty="0">
                <a:solidFill>
                  <a:schemeClr val="bg1"/>
                </a:solidFill>
              </a:endParaRPr>
            </a:p>
          </p:txBody>
        </p:sp>
      </p:grpSp>
      <p:grpSp>
        <p:nvGrpSpPr>
          <p:cNvPr id="69" name="组合 68"/>
          <p:cNvGrpSpPr/>
          <p:nvPr/>
        </p:nvGrpSpPr>
        <p:grpSpPr>
          <a:xfrm>
            <a:off x="4462286" y="855971"/>
            <a:ext cx="1535209" cy="492443"/>
            <a:chOff x="1108364" y="1265203"/>
            <a:chExt cx="2016235" cy="219831"/>
          </a:xfrm>
        </p:grpSpPr>
        <p:sp>
          <p:nvSpPr>
            <p:cNvPr id="70" name="圆角矩形 69"/>
            <p:cNvSpPr/>
            <p:nvPr/>
          </p:nvSpPr>
          <p:spPr>
            <a:xfrm>
              <a:off x="1108364" y="1265203"/>
              <a:ext cx="2016235" cy="219830"/>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1" name="文本框 70"/>
            <p:cNvSpPr txBox="1"/>
            <p:nvPr/>
          </p:nvSpPr>
          <p:spPr>
            <a:xfrm>
              <a:off x="1150999" y="1265203"/>
              <a:ext cx="1918300" cy="219831"/>
            </a:xfrm>
            <a:prstGeom prst="rect">
              <a:avLst/>
            </a:prstGeom>
            <a:noFill/>
          </p:spPr>
          <p:txBody>
            <a:bodyPr wrap="square" rtlCol="0">
              <a:spAutoFit/>
            </a:bodyPr>
            <a:lstStyle/>
            <a:p>
              <a:pPr algn="ctr"/>
              <a:r>
                <a:rPr lang="en-US" altLang="zh-CN" dirty="0">
                  <a:solidFill>
                    <a:schemeClr val="bg1"/>
                  </a:solidFill>
                </a:rPr>
                <a:t> Web/App Analytics Cloud</a:t>
              </a:r>
              <a:endParaRPr lang="zh-CN" altLang="en-US" dirty="0">
                <a:solidFill>
                  <a:schemeClr val="bg1"/>
                </a:solidFill>
              </a:endParaRPr>
            </a:p>
          </p:txBody>
        </p:sp>
      </p:grpSp>
      <p:grpSp>
        <p:nvGrpSpPr>
          <p:cNvPr id="72" name="组合 71"/>
          <p:cNvGrpSpPr/>
          <p:nvPr/>
        </p:nvGrpSpPr>
        <p:grpSpPr>
          <a:xfrm>
            <a:off x="3338650" y="1172891"/>
            <a:ext cx="934016" cy="597875"/>
            <a:chOff x="1108364" y="1265202"/>
            <a:chExt cx="1394455" cy="287375"/>
          </a:xfrm>
        </p:grpSpPr>
        <p:sp>
          <p:nvSpPr>
            <p:cNvPr id="73" name="圆角矩形 72"/>
            <p:cNvSpPr/>
            <p:nvPr/>
          </p:nvSpPr>
          <p:spPr>
            <a:xfrm>
              <a:off x="1108364" y="1265203"/>
              <a:ext cx="1394455" cy="287374"/>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4" name="文本框 73"/>
            <p:cNvSpPr txBox="1"/>
            <p:nvPr/>
          </p:nvSpPr>
          <p:spPr>
            <a:xfrm>
              <a:off x="1151000" y="1265202"/>
              <a:ext cx="1351819" cy="247309"/>
            </a:xfrm>
            <a:prstGeom prst="rect">
              <a:avLst/>
            </a:prstGeom>
            <a:noFill/>
          </p:spPr>
          <p:txBody>
            <a:bodyPr wrap="square" rtlCol="0">
              <a:spAutoFit/>
            </a:bodyPr>
            <a:lstStyle/>
            <a:p>
              <a:pPr algn="ctr"/>
              <a:r>
                <a:rPr lang="en-US" altLang="zh-CN" sz="1000" dirty="0">
                  <a:solidFill>
                    <a:schemeClr val="bg1"/>
                  </a:solidFill>
                </a:rPr>
                <a:t>Affiliates/ Partnership Tool</a:t>
              </a:r>
              <a:endParaRPr lang="zh-CN" altLang="en-US" sz="1000" dirty="0">
                <a:solidFill>
                  <a:schemeClr val="bg1"/>
                </a:solidFill>
              </a:endParaRPr>
            </a:p>
          </p:txBody>
        </p:sp>
      </p:grpSp>
      <p:grpSp>
        <p:nvGrpSpPr>
          <p:cNvPr id="75" name="组合 74"/>
          <p:cNvGrpSpPr/>
          <p:nvPr/>
        </p:nvGrpSpPr>
        <p:grpSpPr>
          <a:xfrm>
            <a:off x="6965923" y="1157625"/>
            <a:ext cx="1745887" cy="320142"/>
            <a:chOff x="1108364" y="1265203"/>
            <a:chExt cx="2292928" cy="581261"/>
          </a:xfrm>
        </p:grpSpPr>
        <p:sp>
          <p:nvSpPr>
            <p:cNvPr id="76" name="圆角矩形 75"/>
            <p:cNvSpPr/>
            <p:nvPr/>
          </p:nvSpPr>
          <p:spPr>
            <a:xfrm>
              <a:off x="1108364" y="1265203"/>
              <a:ext cx="2292928" cy="581261"/>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7" name="文本框 76"/>
            <p:cNvSpPr txBox="1"/>
            <p:nvPr/>
          </p:nvSpPr>
          <p:spPr>
            <a:xfrm>
              <a:off x="1133484" y="1300470"/>
              <a:ext cx="2241315" cy="530870"/>
            </a:xfrm>
            <a:prstGeom prst="rect">
              <a:avLst/>
            </a:prstGeom>
            <a:noFill/>
          </p:spPr>
          <p:txBody>
            <a:bodyPr wrap="square" rtlCol="0">
              <a:spAutoFit/>
            </a:bodyPr>
            <a:lstStyle/>
            <a:p>
              <a:pPr algn="ctr"/>
              <a:r>
                <a:rPr lang="en-US" altLang="zh-CN" dirty="0">
                  <a:solidFill>
                    <a:schemeClr val="bg1"/>
                  </a:solidFill>
                </a:rPr>
                <a:t>Online Shop</a:t>
              </a:r>
              <a:endParaRPr lang="zh-CN" altLang="en-US" dirty="0">
                <a:solidFill>
                  <a:schemeClr val="bg1"/>
                </a:solidFill>
              </a:endParaRPr>
            </a:p>
          </p:txBody>
        </p:sp>
      </p:grpSp>
      <p:grpSp>
        <p:nvGrpSpPr>
          <p:cNvPr id="78" name="组合 77"/>
          <p:cNvGrpSpPr/>
          <p:nvPr/>
        </p:nvGrpSpPr>
        <p:grpSpPr>
          <a:xfrm>
            <a:off x="6969749" y="1783805"/>
            <a:ext cx="1745887" cy="320142"/>
            <a:chOff x="1108364" y="1265203"/>
            <a:chExt cx="2292928" cy="581261"/>
          </a:xfrm>
        </p:grpSpPr>
        <p:sp>
          <p:nvSpPr>
            <p:cNvPr id="79" name="圆角矩形 78"/>
            <p:cNvSpPr/>
            <p:nvPr/>
          </p:nvSpPr>
          <p:spPr>
            <a:xfrm>
              <a:off x="1108364" y="1265203"/>
              <a:ext cx="2292928" cy="581261"/>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0" name="文本框 79"/>
            <p:cNvSpPr txBox="1"/>
            <p:nvPr/>
          </p:nvSpPr>
          <p:spPr>
            <a:xfrm>
              <a:off x="1133484" y="1300470"/>
              <a:ext cx="2241315" cy="530870"/>
            </a:xfrm>
            <a:prstGeom prst="rect">
              <a:avLst/>
            </a:prstGeom>
            <a:noFill/>
          </p:spPr>
          <p:txBody>
            <a:bodyPr wrap="square" rtlCol="0">
              <a:spAutoFit/>
            </a:bodyPr>
            <a:lstStyle/>
            <a:p>
              <a:pPr algn="ctr"/>
              <a:r>
                <a:rPr lang="en-US" altLang="zh-CN" dirty="0">
                  <a:solidFill>
                    <a:schemeClr val="bg1"/>
                  </a:solidFill>
                </a:rPr>
                <a:t>Apps/Facilities</a:t>
              </a:r>
              <a:endParaRPr lang="zh-CN" altLang="en-US" dirty="0">
                <a:solidFill>
                  <a:schemeClr val="bg1"/>
                </a:solidFill>
              </a:endParaRPr>
            </a:p>
          </p:txBody>
        </p:sp>
      </p:grpSp>
      <p:grpSp>
        <p:nvGrpSpPr>
          <p:cNvPr id="81" name="组合 80"/>
          <p:cNvGrpSpPr/>
          <p:nvPr/>
        </p:nvGrpSpPr>
        <p:grpSpPr>
          <a:xfrm>
            <a:off x="6982152" y="2371613"/>
            <a:ext cx="1745887" cy="320142"/>
            <a:chOff x="1108364" y="1265203"/>
            <a:chExt cx="2292928" cy="581261"/>
          </a:xfrm>
        </p:grpSpPr>
        <p:sp>
          <p:nvSpPr>
            <p:cNvPr id="82" name="圆角矩形 81"/>
            <p:cNvSpPr/>
            <p:nvPr/>
          </p:nvSpPr>
          <p:spPr>
            <a:xfrm>
              <a:off x="1108364" y="1265203"/>
              <a:ext cx="2292928" cy="581261"/>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3" name="文本框 82"/>
            <p:cNvSpPr txBox="1"/>
            <p:nvPr/>
          </p:nvSpPr>
          <p:spPr>
            <a:xfrm>
              <a:off x="1133484" y="1300470"/>
              <a:ext cx="2260742" cy="530870"/>
            </a:xfrm>
            <a:prstGeom prst="rect">
              <a:avLst/>
            </a:prstGeom>
            <a:noFill/>
          </p:spPr>
          <p:txBody>
            <a:bodyPr wrap="square" rtlCol="0">
              <a:spAutoFit/>
            </a:bodyPr>
            <a:lstStyle/>
            <a:p>
              <a:pPr algn="ctr"/>
              <a:r>
                <a:rPr lang="en-US" altLang="zh-CN" dirty="0">
                  <a:solidFill>
                    <a:schemeClr val="bg1"/>
                  </a:solidFill>
                </a:rPr>
                <a:t>Offline Stores</a:t>
              </a:r>
              <a:endParaRPr lang="zh-CN" altLang="en-US" dirty="0">
                <a:solidFill>
                  <a:schemeClr val="bg1"/>
                </a:solidFill>
              </a:endParaRPr>
            </a:p>
          </p:txBody>
        </p:sp>
      </p:grpSp>
      <p:grpSp>
        <p:nvGrpSpPr>
          <p:cNvPr id="84" name="组合 83"/>
          <p:cNvGrpSpPr/>
          <p:nvPr/>
        </p:nvGrpSpPr>
        <p:grpSpPr>
          <a:xfrm>
            <a:off x="4465553" y="1547993"/>
            <a:ext cx="1524666" cy="305853"/>
            <a:chOff x="1108364" y="1260751"/>
            <a:chExt cx="2016235" cy="134977"/>
          </a:xfrm>
        </p:grpSpPr>
        <p:sp>
          <p:nvSpPr>
            <p:cNvPr id="85" name="圆角矩形 84"/>
            <p:cNvSpPr/>
            <p:nvPr/>
          </p:nvSpPr>
          <p:spPr>
            <a:xfrm>
              <a:off x="1108364" y="1265203"/>
              <a:ext cx="2016235" cy="130525"/>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6" name="文本框 85"/>
            <p:cNvSpPr txBox="1"/>
            <p:nvPr/>
          </p:nvSpPr>
          <p:spPr>
            <a:xfrm>
              <a:off x="1113670" y="1260751"/>
              <a:ext cx="2010928" cy="129035"/>
            </a:xfrm>
            <a:prstGeom prst="rect">
              <a:avLst/>
            </a:prstGeom>
            <a:noFill/>
          </p:spPr>
          <p:txBody>
            <a:bodyPr wrap="square" rtlCol="0">
              <a:spAutoFit/>
            </a:bodyPr>
            <a:lstStyle/>
            <a:p>
              <a:pPr algn="ctr"/>
              <a:r>
                <a:rPr lang="en-US" altLang="zh-CN" dirty="0">
                  <a:solidFill>
                    <a:schemeClr val="bg1"/>
                  </a:solidFill>
                </a:rPr>
                <a:t> A/B Testing</a:t>
              </a:r>
              <a:endParaRPr lang="zh-CN" altLang="en-US" dirty="0">
                <a:solidFill>
                  <a:schemeClr val="bg1"/>
                </a:solidFill>
              </a:endParaRPr>
            </a:p>
          </p:txBody>
        </p:sp>
      </p:grpSp>
      <p:grpSp>
        <p:nvGrpSpPr>
          <p:cNvPr id="87" name="组合 86"/>
          <p:cNvGrpSpPr/>
          <p:nvPr/>
        </p:nvGrpSpPr>
        <p:grpSpPr>
          <a:xfrm>
            <a:off x="3510600" y="3379879"/>
            <a:ext cx="1819929" cy="265872"/>
            <a:chOff x="1108364" y="1265203"/>
            <a:chExt cx="2016235" cy="130525"/>
          </a:xfrm>
        </p:grpSpPr>
        <p:sp>
          <p:nvSpPr>
            <p:cNvPr id="88" name="圆角矩形 87"/>
            <p:cNvSpPr/>
            <p:nvPr/>
          </p:nvSpPr>
          <p:spPr>
            <a:xfrm>
              <a:off x="1108364" y="1265203"/>
              <a:ext cx="2016235" cy="130525"/>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89" name="文本框 88"/>
            <p:cNvSpPr txBox="1"/>
            <p:nvPr/>
          </p:nvSpPr>
          <p:spPr>
            <a:xfrm>
              <a:off x="1308464" y="1265203"/>
              <a:ext cx="1720657" cy="125980"/>
            </a:xfrm>
            <a:prstGeom prst="rect">
              <a:avLst/>
            </a:prstGeom>
            <a:noFill/>
          </p:spPr>
          <p:txBody>
            <a:bodyPr wrap="square" rtlCol="0">
              <a:spAutoFit/>
            </a:bodyPr>
            <a:lstStyle/>
            <a:p>
              <a:pPr algn="ctr"/>
              <a:r>
                <a:rPr lang="en-US" altLang="zh-CN" sz="1000" dirty="0">
                  <a:solidFill>
                    <a:schemeClr val="bg1"/>
                  </a:solidFill>
                </a:rPr>
                <a:t>Booklet/ Magazine</a:t>
              </a:r>
              <a:endParaRPr lang="zh-CN" altLang="en-US" sz="1000" dirty="0">
                <a:solidFill>
                  <a:schemeClr val="bg1"/>
                </a:solidFill>
              </a:endParaRPr>
            </a:p>
          </p:txBody>
        </p:sp>
      </p:grpSp>
      <p:grpSp>
        <p:nvGrpSpPr>
          <p:cNvPr id="90" name="组合 89"/>
          <p:cNvGrpSpPr/>
          <p:nvPr/>
        </p:nvGrpSpPr>
        <p:grpSpPr>
          <a:xfrm>
            <a:off x="3510600" y="3695937"/>
            <a:ext cx="1916864" cy="255691"/>
            <a:chOff x="1095328" y="1265203"/>
            <a:chExt cx="2123626" cy="130525"/>
          </a:xfrm>
        </p:grpSpPr>
        <p:sp>
          <p:nvSpPr>
            <p:cNvPr id="91" name="圆角矩形 90"/>
            <p:cNvSpPr/>
            <p:nvPr/>
          </p:nvSpPr>
          <p:spPr>
            <a:xfrm>
              <a:off x="1108364" y="1265203"/>
              <a:ext cx="2016235" cy="130525"/>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92" name="文本框 91"/>
            <p:cNvSpPr txBox="1"/>
            <p:nvPr/>
          </p:nvSpPr>
          <p:spPr>
            <a:xfrm>
              <a:off x="1095328" y="1265203"/>
              <a:ext cx="2123626" cy="109916"/>
            </a:xfrm>
            <a:prstGeom prst="rect">
              <a:avLst/>
            </a:prstGeom>
            <a:noFill/>
          </p:spPr>
          <p:txBody>
            <a:bodyPr wrap="square" rtlCol="0">
              <a:spAutoFit/>
            </a:bodyPr>
            <a:lstStyle/>
            <a:p>
              <a:pPr algn="ctr"/>
              <a:r>
                <a:rPr lang="en-US" altLang="zh-CN" sz="1000" dirty="0">
                  <a:solidFill>
                    <a:schemeClr val="bg1"/>
                  </a:solidFill>
                </a:rPr>
                <a:t>SMS/ Email</a:t>
              </a:r>
              <a:endParaRPr lang="zh-CN" altLang="en-US" sz="1000" dirty="0">
                <a:solidFill>
                  <a:schemeClr val="bg1"/>
                </a:solidFill>
              </a:endParaRPr>
            </a:p>
          </p:txBody>
        </p:sp>
      </p:grpSp>
      <p:grpSp>
        <p:nvGrpSpPr>
          <p:cNvPr id="93" name="组合 92"/>
          <p:cNvGrpSpPr/>
          <p:nvPr/>
        </p:nvGrpSpPr>
        <p:grpSpPr>
          <a:xfrm>
            <a:off x="3510600" y="4014384"/>
            <a:ext cx="1944681" cy="246848"/>
            <a:chOff x="1080429" y="1265203"/>
            <a:chExt cx="2154444" cy="130525"/>
          </a:xfrm>
        </p:grpSpPr>
        <p:sp>
          <p:nvSpPr>
            <p:cNvPr id="94" name="圆角矩形 93"/>
            <p:cNvSpPr/>
            <p:nvPr/>
          </p:nvSpPr>
          <p:spPr>
            <a:xfrm>
              <a:off x="1108364" y="1265203"/>
              <a:ext cx="2016235" cy="130525"/>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95" name="文本框 94"/>
            <p:cNvSpPr txBox="1"/>
            <p:nvPr/>
          </p:nvSpPr>
          <p:spPr>
            <a:xfrm>
              <a:off x="1080429" y="1265203"/>
              <a:ext cx="2154444" cy="113093"/>
            </a:xfrm>
            <a:prstGeom prst="rect">
              <a:avLst/>
            </a:prstGeom>
            <a:noFill/>
          </p:spPr>
          <p:txBody>
            <a:bodyPr wrap="square" rtlCol="0">
              <a:spAutoFit/>
            </a:bodyPr>
            <a:lstStyle/>
            <a:p>
              <a:pPr algn="ctr"/>
              <a:r>
                <a:rPr lang="en-US" altLang="zh-CN" sz="1000" dirty="0">
                  <a:solidFill>
                    <a:schemeClr val="bg1"/>
                  </a:solidFill>
                </a:rPr>
                <a:t>SEO/SEM</a:t>
              </a:r>
              <a:endParaRPr lang="zh-CN" altLang="en-US" sz="1000" dirty="0">
                <a:solidFill>
                  <a:schemeClr val="bg1"/>
                </a:solidFill>
              </a:endParaRPr>
            </a:p>
          </p:txBody>
        </p:sp>
      </p:grpSp>
      <p:grpSp>
        <p:nvGrpSpPr>
          <p:cNvPr id="96" name="组合 95"/>
          <p:cNvGrpSpPr/>
          <p:nvPr/>
        </p:nvGrpSpPr>
        <p:grpSpPr>
          <a:xfrm>
            <a:off x="3510600" y="3068736"/>
            <a:ext cx="1919466" cy="260957"/>
            <a:chOff x="1108364" y="1265203"/>
            <a:chExt cx="2126509" cy="130525"/>
          </a:xfrm>
        </p:grpSpPr>
        <p:sp>
          <p:nvSpPr>
            <p:cNvPr id="97" name="圆角矩形 96"/>
            <p:cNvSpPr/>
            <p:nvPr/>
          </p:nvSpPr>
          <p:spPr>
            <a:xfrm>
              <a:off x="1108364" y="1265203"/>
              <a:ext cx="2016235" cy="130525"/>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98" name="文本框 97"/>
            <p:cNvSpPr txBox="1"/>
            <p:nvPr/>
          </p:nvSpPr>
          <p:spPr>
            <a:xfrm>
              <a:off x="1150999" y="1265203"/>
              <a:ext cx="2083874" cy="109916"/>
            </a:xfrm>
            <a:prstGeom prst="rect">
              <a:avLst/>
            </a:prstGeom>
            <a:noFill/>
          </p:spPr>
          <p:txBody>
            <a:bodyPr wrap="square" rtlCol="0">
              <a:spAutoFit/>
            </a:bodyPr>
            <a:lstStyle/>
            <a:p>
              <a:pPr algn="ctr"/>
              <a:r>
                <a:rPr lang="en-US" altLang="zh-CN" sz="1000" dirty="0">
                  <a:solidFill>
                    <a:schemeClr val="bg1"/>
                  </a:solidFill>
                </a:rPr>
                <a:t>Affiliates Network</a:t>
              </a:r>
              <a:endParaRPr lang="zh-CN" altLang="en-US" sz="1000" dirty="0">
                <a:solidFill>
                  <a:schemeClr val="bg1"/>
                </a:solidFill>
              </a:endParaRPr>
            </a:p>
          </p:txBody>
        </p:sp>
      </p:grpSp>
      <p:grpSp>
        <p:nvGrpSpPr>
          <p:cNvPr id="99" name="组合 98"/>
          <p:cNvGrpSpPr/>
          <p:nvPr/>
        </p:nvGrpSpPr>
        <p:grpSpPr>
          <a:xfrm>
            <a:off x="3527197" y="4309643"/>
            <a:ext cx="1831448" cy="251902"/>
            <a:chOff x="1108364" y="1265203"/>
            <a:chExt cx="2028996" cy="130525"/>
          </a:xfrm>
        </p:grpSpPr>
        <p:sp>
          <p:nvSpPr>
            <p:cNvPr id="100" name="圆角矩形 99"/>
            <p:cNvSpPr/>
            <p:nvPr/>
          </p:nvSpPr>
          <p:spPr>
            <a:xfrm>
              <a:off x="1108364" y="1265203"/>
              <a:ext cx="2028996" cy="130525"/>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101" name="文本框 100"/>
            <p:cNvSpPr txBox="1"/>
            <p:nvPr/>
          </p:nvSpPr>
          <p:spPr>
            <a:xfrm>
              <a:off x="1150999" y="1265203"/>
              <a:ext cx="1859733" cy="110893"/>
            </a:xfrm>
            <a:prstGeom prst="rect">
              <a:avLst/>
            </a:prstGeom>
            <a:noFill/>
          </p:spPr>
          <p:txBody>
            <a:bodyPr wrap="square" rtlCol="0">
              <a:spAutoFit/>
            </a:bodyPr>
            <a:lstStyle/>
            <a:p>
              <a:pPr algn="ctr"/>
              <a:r>
                <a:rPr lang="en-US" altLang="zh-CN" sz="1000" dirty="0">
                  <a:solidFill>
                    <a:schemeClr val="bg1"/>
                  </a:solidFill>
                </a:rPr>
                <a:t>Display</a:t>
              </a:r>
              <a:endParaRPr lang="zh-CN" altLang="en-US" sz="1000" dirty="0">
                <a:solidFill>
                  <a:schemeClr val="bg1"/>
                </a:solidFill>
              </a:endParaRPr>
            </a:p>
          </p:txBody>
        </p:sp>
      </p:grpSp>
      <p:grpSp>
        <p:nvGrpSpPr>
          <p:cNvPr id="102" name="组合 101"/>
          <p:cNvGrpSpPr/>
          <p:nvPr/>
        </p:nvGrpSpPr>
        <p:grpSpPr>
          <a:xfrm>
            <a:off x="3535815" y="4609956"/>
            <a:ext cx="1831448" cy="251902"/>
            <a:chOff x="1108364" y="1265203"/>
            <a:chExt cx="2028996" cy="130525"/>
          </a:xfrm>
        </p:grpSpPr>
        <p:sp>
          <p:nvSpPr>
            <p:cNvPr id="103" name="圆角矩形 102"/>
            <p:cNvSpPr/>
            <p:nvPr/>
          </p:nvSpPr>
          <p:spPr>
            <a:xfrm>
              <a:off x="1108364" y="1265203"/>
              <a:ext cx="2028996" cy="130525"/>
            </a:xfrm>
            <a:prstGeom prst="roundRect">
              <a:avLst>
                <a:gd name="adj" fmla="val 805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104" name="文本框 103"/>
            <p:cNvSpPr txBox="1"/>
            <p:nvPr/>
          </p:nvSpPr>
          <p:spPr>
            <a:xfrm>
              <a:off x="1150999" y="1265203"/>
              <a:ext cx="1859733" cy="127581"/>
            </a:xfrm>
            <a:prstGeom prst="rect">
              <a:avLst/>
            </a:prstGeom>
            <a:noFill/>
          </p:spPr>
          <p:txBody>
            <a:bodyPr wrap="square" rtlCol="0">
              <a:spAutoFit/>
            </a:bodyPr>
            <a:lstStyle/>
            <a:p>
              <a:pPr algn="ctr"/>
              <a:r>
                <a:rPr lang="en-US" altLang="zh-CN" sz="1000" dirty="0">
                  <a:solidFill>
                    <a:schemeClr val="bg1"/>
                  </a:solidFill>
                </a:rPr>
                <a:t>Social Media</a:t>
              </a:r>
              <a:endParaRPr lang="zh-CN" altLang="en-US" sz="1000" dirty="0">
                <a:solidFill>
                  <a:schemeClr val="bg1"/>
                </a:solidFill>
              </a:endParaRPr>
            </a:p>
          </p:txBody>
        </p:sp>
      </p:grpSp>
      <p:sp>
        <p:nvSpPr>
          <p:cNvPr id="107" name="文本框 106"/>
          <p:cNvSpPr txBox="1"/>
          <p:nvPr/>
        </p:nvSpPr>
        <p:spPr>
          <a:xfrm>
            <a:off x="4114800" y="2114550"/>
            <a:ext cx="65" cy="200055"/>
          </a:xfrm>
          <a:prstGeom prst="rect">
            <a:avLst/>
          </a:prstGeom>
          <a:noFill/>
        </p:spPr>
        <p:txBody>
          <a:bodyPr wrap="none" lIns="0" tIns="0" rIns="0" bIns="0" rtlCol="0">
            <a:spAutoFit/>
          </a:bodyPr>
          <a:lstStyle/>
          <a:p>
            <a:endParaRPr lang="zh-CN" altLang="en-US" dirty="0">
              <a:solidFill>
                <a:schemeClr val="bg1"/>
              </a:solidFill>
            </a:endParaRPr>
          </a:p>
        </p:txBody>
      </p:sp>
      <p:sp>
        <p:nvSpPr>
          <p:cNvPr id="109" name="右大括号 108"/>
          <p:cNvSpPr/>
          <p:nvPr/>
        </p:nvSpPr>
        <p:spPr>
          <a:xfrm>
            <a:off x="1661257" y="914534"/>
            <a:ext cx="216588" cy="3787091"/>
          </a:xfrm>
          <a:prstGeom prst="rightBrace">
            <a:avLst>
              <a:gd name="adj1" fmla="val 155907"/>
              <a:gd name="adj2" fmla="val 28782"/>
            </a:avLst>
          </a:prstGeom>
          <a:ln w="15875">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115" name="肘形连接符 114"/>
          <p:cNvCxnSpPr>
            <a:stCxn id="109" idx="1"/>
            <a:endCxn id="65" idx="1"/>
          </p:cNvCxnSpPr>
          <p:nvPr/>
        </p:nvCxnSpPr>
        <p:spPr>
          <a:xfrm rot="10800000" flipH="1">
            <a:off x="1877845" y="1466615"/>
            <a:ext cx="659924" cy="537920"/>
          </a:xfrm>
          <a:prstGeom prst="bentConnector5">
            <a:avLst>
              <a:gd name="adj1" fmla="val 75580"/>
              <a:gd name="adj2" fmla="val 35212"/>
              <a:gd name="adj3" fmla="val 75472"/>
            </a:avLst>
          </a:prstGeom>
          <a:ln w="15875">
            <a:solidFill>
              <a:srgbClr val="92D05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19" name="肘形连接符 118"/>
          <p:cNvCxnSpPr>
            <a:stCxn id="109" idx="1"/>
            <a:endCxn id="74" idx="0"/>
          </p:cNvCxnSpPr>
          <p:nvPr/>
        </p:nvCxnSpPr>
        <p:spPr>
          <a:xfrm rot="10800000" flipH="1">
            <a:off x="1877845" y="1172891"/>
            <a:ext cx="1942092" cy="831644"/>
          </a:xfrm>
          <a:prstGeom prst="bentConnector4">
            <a:avLst>
              <a:gd name="adj1" fmla="val 18811"/>
              <a:gd name="adj2" fmla="val 121071"/>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24" name="肘形连接符 123"/>
          <p:cNvCxnSpPr>
            <a:stCxn id="109" idx="1"/>
            <a:endCxn id="86" idx="1"/>
          </p:cNvCxnSpPr>
          <p:nvPr/>
        </p:nvCxnSpPr>
        <p:spPr>
          <a:xfrm rot="10800000" flipH="1">
            <a:off x="1877845" y="1694189"/>
            <a:ext cx="2591720" cy="310347"/>
          </a:xfrm>
          <a:prstGeom prst="bentConnector5">
            <a:avLst>
              <a:gd name="adj1" fmla="val 9622"/>
              <a:gd name="adj2" fmla="val 395850"/>
              <a:gd name="adj3" fmla="val 95242"/>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39" name="肘形连接符 138"/>
          <p:cNvCxnSpPr>
            <a:stCxn id="86" idx="3"/>
            <a:endCxn id="76" idx="1"/>
          </p:cNvCxnSpPr>
          <p:nvPr/>
        </p:nvCxnSpPr>
        <p:spPr>
          <a:xfrm flipV="1">
            <a:off x="5990218" y="1317696"/>
            <a:ext cx="975705" cy="376492"/>
          </a:xfrm>
          <a:prstGeom prst="bentConnector3">
            <a:avLst>
              <a:gd name="adj1" fmla="val 51420"/>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41" name="肘形连接符 140"/>
          <p:cNvCxnSpPr>
            <a:endCxn id="79" idx="1"/>
          </p:cNvCxnSpPr>
          <p:nvPr/>
        </p:nvCxnSpPr>
        <p:spPr>
          <a:xfrm>
            <a:off x="5994045" y="1693271"/>
            <a:ext cx="975704" cy="250605"/>
          </a:xfrm>
          <a:prstGeom prst="bentConnector3">
            <a:avLst>
              <a:gd name="adj1" fmla="val 50000"/>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43" name="肘形连接符 142"/>
          <p:cNvCxnSpPr>
            <a:stCxn id="86" idx="3"/>
            <a:endCxn id="83" idx="1"/>
          </p:cNvCxnSpPr>
          <p:nvPr/>
        </p:nvCxnSpPr>
        <p:spPr>
          <a:xfrm>
            <a:off x="5990218" y="1694188"/>
            <a:ext cx="1011061" cy="843043"/>
          </a:xfrm>
          <a:prstGeom prst="bentConnector3">
            <a:avLst>
              <a:gd name="adj1" fmla="val 50000"/>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45" name="肘形连接符 144"/>
          <p:cNvCxnSpPr>
            <a:stCxn id="77" idx="3"/>
            <a:endCxn id="54" idx="0"/>
          </p:cNvCxnSpPr>
          <p:nvPr/>
        </p:nvCxnSpPr>
        <p:spPr>
          <a:xfrm flipH="1">
            <a:off x="7842692" y="1323243"/>
            <a:ext cx="848946" cy="1898335"/>
          </a:xfrm>
          <a:prstGeom prst="bentConnector4">
            <a:avLst>
              <a:gd name="adj1" fmla="val -26928"/>
              <a:gd name="adj2" fmla="val 83044"/>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47" name="肘形连接符 146"/>
          <p:cNvCxnSpPr>
            <a:stCxn id="80" idx="3"/>
            <a:endCxn id="54" idx="0"/>
          </p:cNvCxnSpPr>
          <p:nvPr/>
        </p:nvCxnSpPr>
        <p:spPr>
          <a:xfrm flipH="1">
            <a:off x="7842692" y="1949423"/>
            <a:ext cx="852772" cy="1272155"/>
          </a:xfrm>
          <a:prstGeom prst="bentConnector4">
            <a:avLst>
              <a:gd name="adj1" fmla="val -26807"/>
              <a:gd name="adj2" fmla="val 75349"/>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51" name="肘形连接符 150"/>
          <p:cNvCxnSpPr>
            <a:stCxn id="83" idx="3"/>
            <a:endCxn id="54" idx="0"/>
          </p:cNvCxnSpPr>
          <p:nvPr/>
        </p:nvCxnSpPr>
        <p:spPr>
          <a:xfrm flipH="1">
            <a:off x="7842692" y="2537231"/>
            <a:ext cx="879967" cy="684347"/>
          </a:xfrm>
          <a:prstGeom prst="bentConnector4">
            <a:avLst>
              <a:gd name="adj1" fmla="val -22829"/>
              <a:gd name="adj2" fmla="val 52583"/>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57" name="肘形连接符 156"/>
          <p:cNvCxnSpPr>
            <a:stCxn id="64" idx="2"/>
            <a:endCxn id="92" idx="1"/>
          </p:cNvCxnSpPr>
          <p:nvPr/>
        </p:nvCxnSpPr>
        <p:spPr>
          <a:xfrm rot="16200000" flipH="1">
            <a:off x="2160285" y="2453282"/>
            <a:ext cx="2032832" cy="667798"/>
          </a:xfrm>
          <a:prstGeom prst="bentConnector2">
            <a:avLst/>
          </a:prstGeom>
          <a:ln w="15875">
            <a:solidFill>
              <a:srgbClr val="92D05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62" name="肘形连接符 161"/>
          <p:cNvCxnSpPr>
            <a:stCxn id="64" idx="2"/>
            <a:endCxn id="94" idx="1"/>
          </p:cNvCxnSpPr>
          <p:nvPr/>
        </p:nvCxnSpPr>
        <p:spPr>
          <a:xfrm rot="16200000" flipH="1">
            <a:off x="2005787" y="2607779"/>
            <a:ext cx="2367043" cy="693013"/>
          </a:xfrm>
          <a:prstGeom prst="bentConnector2">
            <a:avLst/>
          </a:prstGeom>
          <a:ln w="15875">
            <a:solidFill>
              <a:srgbClr val="92D05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65" name="肘形连接符 164"/>
          <p:cNvCxnSpPr>
            <a:stCxn id="64" idx="2"/>
            <a:endCxn id="103" idx="1"/>
          </p:cNvCxnSpPr>
          <p:nvPr/>
        </p:nvCxnSpPr>
        <p:spPr>
          <a:xfrm rot="16200000" flipH="1">
            <a:off x="1706737" y="2906829"/>
            <a:ext cx="2965142" cy="693013"/>
          </a:xfrm>
          <a:prstGeom prst="bentConnector2">
            <a:avLst/>
          </a:prstGeom>
          <a:ln w="15875">
            <a:solidFill>
              <a:srgbClr val="92D05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69" name="肘形连接符 168"/>
          <p:cNvCxnSpPr>
            <a:stCxn id="60" idx="1"/>
            <a:endCxn id="65" idx="3"/>
          </p:cNvCxnSpPr>
          <p:nvPr/>
        </p:nvCxnSpPr>
        <p:spPr>
          <a:xfrm rot="10800000">
            <a:off x="3141000" y="1466616"/>
            <a:ext cx="443804" cy="684003"/>
          </a:xfrm>
          <a:prstGeom prst="bentConnector3">
            <a:avLst>
              <a:gd name="adj1" fmla="val 71853"/>
            </a:avLst>
          </a:prstGeom>
          <a:ln w="15875">
            <a:solidFill>
              <a:srgbClr val="92D05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80" name="肘形连接符 179"/>
          <p:cNvCxnSpPr>
            <a:stCxn id="73" idx="2"/>
            <a:endCxn id="98" idx="1"/>
          </p:cNvCxnSpPr>
          <p:nvPr/>
        </p:nvCxnSpPr>
        <p:spPr>
          <a:xfrm rot="5400000">
            <a:off x="2973448" y="2346402"/>
            <a:ext cx="1407847" cy="256574"/>
          </a:xfrm>
          <a:prstGeom prst="bentConnector4">
            <a:avLst>
              <a:gd name="adj1" fmla="val 7718"/>
              <a:gd name="adj2" fmla="val 189097"/>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92" name="肘形连接符 191"/>
          <p:cNvCxnSpPr>
            <a:stCxn id="70" idx="3"/>
            <a:endCxn id="60" idx="3"/>
          </p:cNvCxnSpPr>
          <p:nvPr/>
        </p:nvCxnSpPr>
        <p:spPr>
          <a:xfrm flipH="1">
            <a:off x="5120013" y="1102192"/>
            <a:ext cx="877482" cy="1048426"/>
          </a:xfrm>
          <a:prstGeom prst="bentConnector3">
            <a:avLst>
              <a:gd name="adj1" fmla="val -26052"/>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94" name="肘形连接符 193"/>
          <p:cNvCxnSpPr>
            <a:stCxn id="54" idx="1"/>
            <a:endCxn id="60" idx="3"/>
          </p:cNvCxnSpPr>
          <p:nvPr/>
        </p:nvCxnSpPr>
        <p:spPr>
          <a:xfrm rot="10800000">
            <a:off x="5120014" y="2150618"/>
            <a:ext cx="1849735" cy="1722000"/>
          </a:xfrm>
          <a:prstGeom prst="bentConnector3">
            <a:avLst>
              <a:gd name="adj1" fmla="val 40263"/>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97" name="肘形连接符 196"/>
          <p:cNvCxnSpPr>
            <a:stCxn id="61" idx="2"/>
            <a:endCxn id="2" idx="3"/>
          </p:cNvCxnSpPr>
          <p:nvPr/>
        </p:nvCxnSpPr>
        <p:spPr>
          <a:xfrm rot="5400000">
            <a:off x="2880056" y="1242271"/>
            <a:ext cx="412991" cy="2522072"/>
          </a:xfrm>
          <a:prstGeom prst="bentConnector2">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12" name="肘形连接符 211"/>
          <p:cNvCxnSpPr>
            <a:stCxn id="76" idx="3"/>
            <a:endCxn id="71" idx="0"/>
          </p:cNvCxnSpPr>
          <p:nvPr/>
        </p:nvCxnSpPr>
        <p:spPr>
          <a:xfrm flipH="1" flipV="1">
            <a:off x="5225069" y="855971"/>
            <a:ext cx="3486741" cy="461725"/>
          </a:xfrm>
          <a:prstGeom prst="bentConnector4">
            <a:avLst>
              <a:gd name="adj1" fmla="val -10412"/>
              <a:gd name="adj2" fmla="val 129123"/>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24" name="肘形连接符 223"/>
          <p:cNvCxnSpPr>
            <a:stCxn id="79" idx="3"/>
            <a:endCxn id="71" idx="0"/>
          </p:cNvCxnSpPr>
          <p:nvPr/>
        </p:nvCxnSpPr>
        <p:spPr>
          <a:xfrm flipH="1" flipV="1">
            <a:off x="5225069" y="855971"/>
            <a:ext cx="3490567" cy="1087905"/>
          </a:xfrm>
          <a:prstGeom prst="bentConnector4">
            <a:avLst>
              <a:gd name="adj1" fmla="val -9631"/>
              <a:gd name="adj2" fmla="val 112979"/>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251" name="右大括号 250"/>
          <p:cNvSpPr/>
          <p:nvPr/>
        </p:nvSpPr>
        <p:spPr>
          <a:xfrm>
            <a:off x="5453662" y="3067016"/>
            <a:ext cx="115865" cy="1789160"/>
          </a:xfrm>
          <a:prstGeom prst="rightBrace">
            <a:avLst>
              <a:gd name="adj1" fmla="val 187200"/>
              <a:gd name="adj2" fmla="val 51936"/>
            </a:avLst>
          </a:prstGeom>
          <a:ln w="15875">
            <a:prstDash val="soli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253" name="肘形连接符 252"/>
          <p:cNvCxnSpPr>
            <a:stCxn id="251" idx="1"/>
            <a:endCxn id="77" idx="1"/>
          </p:cNvCxnSpPr>
          <p:nvPr/>
        </p:nvCxnSpPr>
        <p:spPr>
          <a:xfrm rot="10800000" flipH="1">
            <a:off x="5569526" y="1323244"/>
            <a:ext cx="1415523" cy="2672991"/>
          </a:xfrm>
          <a:prstGeom prst="bentConnector3">
            <a:avLst>
              <a:gd name="adj1" fmla="val 75988"/>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5" name="肘形连接符 254"/>
          <p:cNvCxnSpPr>
            <a:stCxn id="251" idx="1"/>
            <a:endCxn id="80" idx="1"/>
          </p:cNvCxnSpPr>
          <p:nvPr/>
        </p:nvCxnSpPr>
        <p:spPr>
          <a:xfrm rot="10800000" flipH="1">
            <a:off x="5569526" y="1949424"/>
            <a:ext cx="1419349" cy="2046811"/>
          </a:xfrm>
          <a:prstGeom prst="bentConnector3">
            <a:avLst>
              <a:gd name="adj1" fmla="val 75683"/>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59" name="肘形连接符 258"/>
          <p:cNvCxnSpPr>
            <a:stCxn id="251" idx="1"/>
            <a:endCxn id="83" idx="1"/>
          </p:cNvCxnSpPr>
          <p:nvPr/>
        </p:nvCxnSpPr>
        <p:spPr>
          <a:xfrm rot="10800000" flipH="1">
            <a:off x="5569527" y="2537232"/>
            <a:ext cx="1431752" cy="1459003"/>
          </a:xfrm>
          <a:prstGeom prst="bentConnector3">
            <a:avLst>
              <a:gd name="adj1" fmla="val 75610"/>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68" name="肘形连接符 267"/>
          <p:cNvCxnSpPr>
            <a:stCxn id="109" idx="1"/>
            <a:endCxn id="88" idx="1"/>
          </p:cNvCxnSpPr>
          <p:nvPr/>
        </p:nvCxnSpPr>
        <p:spPr>
          <a:xfrm rot="10800000" flipH="1" flipV="1">
            <a:off x="1877844" y="2004535"/>
            <a:ext cx="1632755" cy="1508280"/>
          </a:xfrm>
          <a:prstGeom prst="bentConnector5">
            <a:avLst>
              <a:gd name="adj1" fmla="val 41578"/>
              <a:gd name="adj2" fmla="val 100425"/>
              <a:gd name="adj3" fmla="val 63265"/>
            </a:avLst>
          </a:prstGeom>
          <a:ln w="15875">
            <a:solidFill>
              <a:srgbClr val="92D05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71" name="肘形连接符 270"/>
          <p:cNvCxnSpPr>
            <a:stCxn id="109" idx="1"/>
            <a:endCxn id="100" idx="1"/>
          </p:cNvCxnSpPr>
          <p:nvPr/>
        </p:nvCxnSpPr>
        <p:spPr>
          <a:xfrm rot="10800000" flipH="1" flipV="1">
            <a:off x="1877845" y="2004534"/>
            <a:ext cx="1649352" cy="2431059"/>
          </a:xfrm>
          <a:prstGeom prst="bentConnector5">
            <a:avLst>
              <a:gd name="adj1" fmla="val 41160"/>
              <a:gd name="adj2" fmla="val 99919"/>
              <a:gd name="adj3" fmla="val 63132"/>
            </a:avLst>
          </a:prstGeom>
          <a:ln w="15875">
            <a:solidFill>
              <a:srgbClr val="92D05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280" name="文本框 279"/>
          <p:cNvSpPr txBox="1"/>
          <p:nvPr/>
        </p:nvSpPr>
        <p:spPr>
          <a:xfrm>
            <a:off x="2984269" y="41643"/>
            <a:ext cx="3142211" cy="292388"/>
          </a:xfrm>
          <a:prstGeom prst="rect">
            <a:avLst/>
          </a:prstGeom>
          <a:noFill/>
        </p:spPr>
        <p:txBody>
          <a:bodyPr wrap="square" rtlCol="0">
            <a:spAutoFit/>
          </a:bodyPr>
          <a:lstStyle/>
          <a:p>
            <a:r>
              <a:rPr lang="en-US" altLang="zh-CN" dirty="0">
                <a:solidFill>
                  <a:schemeClr val="bg1"/>
                </a:solidFill>
              </a:rPr>
              <a:t>Marketing Cycle Data Flow Chart</a:t>
            </a:r>
            <a:endParaRPr lang="zh-CN" altLang="en-US" dirty="0">
              <a:solidFill>
                <a:schemeClr val="bg1"/>
              </a:solidFill>
            </a:endParaRPr>
          </a:p>
        </p:txBody>
      </p:sp>
      <p:cxnSp>
        <p:nvCxnSpPr>
          <p:cNvPr id="9" name="直接箭头连接符 8"/>
          <p:cNvCxnSpPr>
            <a:stCxn id="71" idx="2"/>
            <a:endCxn id="86" idx="0"/>
          </p:cNvCxnSpPr>
          <p:nvPr/>
        </p:nvCxnSpPr>
        <p:spPr>
          <a:xfrm>
            <a:off x="5225069" y="1348414"/>
            <a:ext cx="4823" cy="199579"/>
          </a:xfrm>
          <a:prstGeom prst="straightConnector1">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46" name="文本框 45"/>
          <p:cNvSpPr txBox="1"/>
          <p:nvPr/>
        </p:nvSpPr>
        <p:spPr>
          <a:xfrm>
            <a:off x="661042" y="2582969"/>
            <a:ext cx="461665" cy="787663"/>
          </a:xfrm>
          <a:prstGeom prst="rect">
            <a:avLst/>
          </a:prstGeom>
          <a:noFill/>
        </p:spPr>
        <p:txBody>
          <a:bodyPr vert="eaVert" wrap="square" rtlCol="0">
            <a:spAutoFit/>
          </a:bodyPr>
          <a:lstStyle/>
          <a:p>
            <a:r>
              <a:rPr lang="en-US" altLang="zh-CN" sz="1800" dirty="0">
                <a:solidFill>
                  <a:schemeClr val="bg1"/>
                </a:solidFill>
              </a:rPr>
              <a:t>……</a:t>
            </a:r>
            <a:endParaRPr lang="zh-CN" altLang="en-US" dirty="0">
              <a:solidFill>
                <a:schemeClr val="bg1"/>
              </a:solidFill>
            </a:endParaRPr>
          </a:p>
        </p:txBody>
      </p:sp>
    </p:spTree>
    <p:extLst>
      <p:ext uri="{BB962C8B-B14F-4D97-AF65-F5344CB8AC3E}">
        <p14:creationId xmlns:p14="http://schemas.microsoft.com/office/powerpoint/2010/main" val="771534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六边形 10"/>
          <p:cNvSpPr>
            <a:spLocks noChangeAspect="1"/>
          </p:cNvSpPr>
          <p:nvPr/>
        </p:nvSpPr>
        <p:spPr>
          <a:xfrm rot="16200000">
            <a:off x="2947988" y="2703512"/>
            <a:ext cx="719138" cy="62071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2" name="六边形 11"/>
          <p:cNvSpPr>
            <a:spLocks noChangeAspect="1"/>
          </p:cNvSpPr>
          <p:nvPr/>
        </p:nvSpPr>
        <p:spPr>
          <a:xfrm rot="16200000">
            <a:off x="1526382" y="3151981"/>
            <a:ext cx="431800" cy="37306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3" name="六边形 12"/>
          <p:cNvSpPr>
            <a:spLocks noChangeAspect="1"/>
          </p:cNvSpPr>
          <p:nvPr/>
        </p:nvSpPr>
        <p:spPr>
          <a:xfrm rot="16200000">
            <a:off x="1472407" y="1600994"/>
            <a:ext cx="539750" cy="465137"/>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0" name="文本框 9"/>
          <p:cNvSpPr>
            <a:spLocks/>
          </p:cNvSpPr>
          <p:nvPr/>
        </p:nvSpPr>
        <p:spPr bwMode="auto">
          <a:xfrm>
            <a:off x="1771650" y="1573213"/>
            <a:ext cx="1428750" cy="1657350"/>
          </a:xfrm>
          <a:custGeom>
            <a:avLst/>
            <a:gdLst>
              <a:gd name="T0" fmla="*/ 661351 w 1427586"/>
              <a:gd name="T1" fmla="*/ 572464 h 1656000"/>
              <a:gd name="T2" fmla="*/ 661351 w 1427586"/>
              <a:gd name="T3" fmla="*/ 947691 h 1656000"/>
              <a:gd name="T4" fmla="*/ 564141 w 1427586"/>
              <a:gd name="T5" fmla="*/ 947691 h 1656000"/>
              <a:gd name="T6" fmla="*/ 661351 w 1427586"/>
              <a:gd name="T7" fmla="*/ 572464 h 1656000"/>
              <a:gd name="T8" fmla="*/ 590009 w 1427586"/>
              <a:gd name="T9" fmla="*/ 371509 h 1656000"/>
              <a:gd name="T10" fmla="*/ 399945 w 1427586"/>
              <a:gd name="T11" fmla="*/ 947691 h 1656000"/>
              <a:gd name="T12" fmla="*/ 399945 w 1427586"/>
              <a:gd name="T13" fmla="*/ 1098000 h 1656000"/>
              <a:gd name="T14" fmla="*/ 661351 w 1427586"/>
              <a:gd name="T15" fmla="*/ 1098000 h 1656000"/>
              <a:gd name="T16" fmla="*/ 661351 w 1427586"/>
              <a:gd name="T17" fmla="*/ 1253210 h 1656000"/>
              <a:gd name="T18" fmla="*/ 881368 w 1427586"/>
              <a:gd name="T19" fmla="*/ 1253210 h 1656000"/>
              <a:gd name="T20" fmla="*/ 881368 w 1427586"/>
              <a:gd name="T21" fmla="*/ 1098000 h 1656000"/>
              <a:gd name="T22" fmla="*/ 943997 w 1427586"/>
              <a:gd name="T23" fmla="*/ 1098000 h 1656000"/>
              <a:gd name="T24" fmla="*/ 943997 w 1427586"/>
              <a:gd name="T25" fmla="*/ 947691 h 1656000"/>
              <a:gd name="T26" fmla="*/ 881368 w 1427586"/>
              <a:gd name="T27" fmla="*/ 947691 h 1656000"/>
              <a:gd name="T28" fmla="*/ 881368 w 1427586"/>
              <a:gd name="T29" fmla="*/ 371509 h 1656000"/>
              <a:gd name="T30" fmla="*/ 590009 w 1427586"/>
              <a:gd name="T31" fmla="*/ 371509 h 1656000"/>
              <a:gd name="T32" fmla="*/ 714375 w 1427586"/>
              <a:gd name="T33" fmla="*/ 0 h 1656000"/>
              <a:gd name="T34" fmla="*/ 1428750 w 1427586"/>
              <a:gd name="T35" fmla="*/ 357187 h 1656000"/>
              <a:gd name="T36" fmla="*/ 1428750 w 1427586"/>
              <a:gd name="T37" fmla="*/ 1300162 h 1656000"/>
              <a:gd name="T38" fmla="*/ 714375 w 1427586"/>
              <a:gd name="T39" fmla="*/ 1657350 h 1656000"/>
              <a:gd name="T40" fmla="*/ 0 w 1427586"/>
              <a:gd name="T41" fmla="*/ 1300162 h 1656000"/>
              <a:gd name="T42" fmla="*/ 0 w 1427586"/>
              <a:gd name="T43" fmla="*/ 357187 h 1656000"/>
              <a:gd name="T44" fmla="*/ 714375 w 1427586"/>
              <a:gd name="T45" fmla="*/ 0 h 165600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427586" h="1656000">
                <a:moveTo>
                  <a:pt x="660812" y="571998"/>
                </a:moveTo>
                <a:lnTo>
                  <a:pt x="660812" y="946919"/>
                </a:lnTo>
                <a:lnTo>
                  <a:pt x="563681" y="946919"/>
                </a:lnTo>
                <a:lnTo>
                  <a:pt x="660812" y="571998"/>
                </a:lnTo>
                <a:close/>
                <a:moveTo>
                  <a:pt x="589528" y="371206"/>
                </a:moveTo>
                <a:lnTo>
                  <a:pt x="399619" y="946919"/>
                </a:lnTo>
                <a:lnTo>
                  <a:pt x="399619" y="1097106"/>
                </a:lnTo>
                <a:lnTo>
                  <a:pt x="660812" y="1097106"/>
                </a:lnTo>
                <a:lnTo>
                  <a:pt x="660812" y="1252189"/>
                </a:lnTo>
                <a:lnTo>
                  <a:pt x="880650" y="1252189"/>
                </a:lnTo>
                <a:lnTo>
                  <a:pt x="880650" y="1097106"/>
                </a:lnTo>
                <a:lnTo>
                  <a:pt x="943228" y="1097106"/>
                </a:lnTo>
                <a:lnTo>
                  <a:pt x="943228" y="946919"/>
                </a:lnTo>
                <a:lnTo>
                  <a:pt x="880650" y="946919"/>
                </a:lnTo>
                <a:lnTo>
                  <a:pt x="880650" y="371206"/>
                </a:lnTo>
                <a:lnTo>
                  <a:pt x="589528" y="371206"/>
                </a:lnTo>
                <a:close/>
                <a:moveTo>
                  <a:pt x="713793" y="0"/>
                </a:moveTo>
                <a:lnTo>
                  <a:pt x="1427586" y="356896"/>
                </a:lnTo>
                <a:lnTo>
                  <a:pt x="1427586" y="1299103"/>
                </a:lnTo>
                <a:lnTo>
                  <a:pt x="713793" y="1656000"/>
                </a:lnTo>
                <a:lnTo>
                  <a:pt x="0" y="1299103"/>
                </a:lnTo>
                <a:lnTo>
                  <a:pt x="0" y="356896"/>
                </a:lnTo>
                <a:lnTo>
                  <a:pt x="713793" y="0"/>
                </a:lnTo>
                <a:close/>
              </a:path>
            </a:pathLst>
          </a:custGeom>
          <a:solidFill>
            <a:schemeClr val="bg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文本框 14"/>
          <p:cNvSpPr txBox="1"/>
          <p:nvPr/>
        </p:nvSpPr>
        <p:spPr bwMode="auto">
          <a:xfrm>
            <a:off x="3924299" y="1563688"/>
            <a:ext cx="5455228" cy="707886"/>
          </a:xfrm>
          <a:prstGeom prst="rect">
            <a:avLst/>
          </a:prstGeom>
          <a:noFill/>
        </p:spPr>
        <p:txBody>
          <a:bodyPr wrap="square">
            <a:spAutoFit/>
          </a:bodyPr>
          <a:lstStyle/>
          <a:p>
            <a:pPr defTabSz="685754" eaLnBrk="1" fontAlgn="auto" hangingPunct="1">
              <a:spcBef>
                <a:spcPts val="0"/>
              </a:spcBef>
              <a:spcAft>
                <a:spcPts val="0"/>
              </a:spcAft>
              <a:defRPr/>
            </a:pPr>
            <a:r>
              <a:rPr lang="en-US" altLang="zh-CN" sz="4000" dirty="0">
                <a:solidFill>
                  <a:schemeClr val="bg1">
                    <a:lumMod val="95000"/>
                  </a:schemeClr>
                </a:solidFill>
                <a:cs typeface="Arial" pitchFamily="34" charset="0"/>
              </a:rPr>
              <a:t>Future Opportunities</a:t>
            </a:r>
            <a:endParaRPr lang="zh-CN" altLang="en-US" sz="4000" baseline="-3000" dirty="0">
              <a:solidFill>
                <a:schemeClr val="bg1">
                  <a:lumMod val="95000"/>
                </a:schemeClr>
              </a:solidFill>
              <a:cs typeface="Arial" pitchFamily="34" charset="0"/>
            </a:endParaRPr>
          </a:p>
        </p:txBody>
      </p:sp>
      <p:sp>
        <p:nvSpPr>
          <p:cNvPr id="17" name="TextBox 111"/>
          <p:cNvSpPr txBox="1">
            <a:spLocks noChangeArrowheads="1"/>
          </p:cNvSpPr>
          <p:nvPr/>
        </p:nvSpPr>
        <p:spPr bwMode="auto">
          <a:xfrm>
            <a:off x="3924300" y="2344738"/>
            <a:ext cx="4675094" cy="1167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pPr marL="171450" indent="-171450" defTabSz="685754" eaLnBrk="1" fontAlgn="auto" hangingPunct="1">
              <a:lnSpc>
                <a:spcPct val="120000"/>
              </a:lnSpc>
              <a:spcBef>
                <a:spcPts val="0"/>
              </a:spcBef>
              <a:spcAft>
                <a:spcPts val="0"/>
              </a:spcAft>
              <a:buFont typeface="Arial" panose="020B0604020202020204" pitchFamily="34" charset="0"/>
              <a:buChar char="•"/>
              <a:defRPr/>
            </a:pP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Whether </a:t>
            </a:r>
            <a:r>
              <a:rPr lang="en-US" altLang="zh-CN" sz="1050"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a creative </a:t>
            </a: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choose to stay in Creative area or </a:t>
            </a:r>
            <a:r>
              <a:rPr lang="en-US" altLang="zh-CN" sz="1050"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dig deeper </a:t>
            </a: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into a performance marketing </a:t>
            </a:r>
            <a:r>
              <a:rPr lang="en-US" altLang="zh-CN" sz="1050"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and Whether a data marketing company choose to stay in Data Area or dig </a:t>
            </a:r>
            <a:r>
              <a:rPr lang="en-US" altLang="zh-CN" sz="1050"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deeper into a performance marketing</a:t>
            </a:r>
            <a:r>
              <a:rPr lang="en-US" altLang="zh-CN" sz="1050"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 it will </a:t>
            </a: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probably determine the scale, the type, and the profit </a:t>
            </a:r>
            <a:r>
              <a:rPr lang="en-US" altLang="zh-CN" sz="1050"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level of the company.</a:t>
            </a:r>
            <a:endPar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a:p>
            <a:pPr defTabSz="685754" eaLnBrk="1" fontAlgn="auto" hangingPunct="1">
              <a:lnSpc>
                <a:spcPct val="120000"/>
              </a:lnSpc>
              <a:spcBef>
                <a:spcPts val="0"/>
              </a:spcBef>
              <a:spcAft>
                <a:spcPts val="0"/>
              </a:spcAft>
              <a:defRPr/>
            </a:pPr>
            <a:endParaRPr lang="en-US" altLang="zh-CN" sz="1050" baseline="-30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38964818"/>
      </p:ext>
    </p:extLst>
  </p:cSld>
  <p:clrMapOvr>
    <a:masterClrMapping/>
  </p:clrMapOvr>
  <p:transition spd="slow" advClick="0" advTm="4683">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grpId="1" nodeType="withEffect">
                                  <p:stCondLst>
                                    <p:cond delay="200"/>
                                  </p:stCondLst>
                                  <p:childTnLst>
                                    <p:animScale>
                                      <p:cBhvr>
                                        <p:cTn id="11" dur="250" fill="hold"/>
                                        <p:tgtEl>
                                          <p:spTgt spid="10"/>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10"/>
                                        </p:tgtEl>
                                      </p:cBhvr>
                                      <p:by x="91000" y="91000"/>
                                    </p:animScale>
                                  </p:childTnLst>
                                </p:cTn>
                              </p:par>
                            </p:childTnLst>
                          </p:cTn>
                        </p:par>
                        <p:par>
                          <p:cTn id="14" fill="hold" nodeType="afterGroup">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400" fill="hold"/>
                                        <p:tgtEl>
                                          <p:spTgt spid="11"/>
                                        </p:tgtEl>
                                        <p:attrNameLst>
                                          <p:attrName>ppt_x</p:attrName>
                                        </p:attrNameLst>
                                      </p:cBhvr>
                                      <p:tavLst>
                                        <p:tav tm="0">
                                          <p:val>
                                            <p:strVal val="1+#ppt_w/2"/>
                                          </p:val>
                                        </p:tav>
                                        <p:tav tm="100000">
                                          <p:val>
                                            <p:strVal val="#ppt_x"/>
                                          </p:val>
                                        </p:tav>
                                      </p:tavLst>
                                    </p:anim>
                                    <p:anim calcmode="lin" valueType="num">
                                      <p:cBhvr additive="base">
                                        <p:cTn id="18" dur="4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400" fill="hold"/>
                                        <p:tgtEl>
                                          <p:spTgt spid="13"/>
                                        </p:tgtEl>
                                        <p:attrNameLst>
                                          <p:attrName>ppt_x</p:attrName>
                                        </p:attrNameLst>
                                      </p:cBhvr>
                                      <p:tavLst>
                                        <p:tav tm="0">
                                          <p:val>
                                            <p:strVal val="0-#ppt_w/2"/>
                                          </p:val>
                                        </p:tav>
                                        <p:tav tm="100000">
                                          <p:val>
                                            <p:strVal val="#ppt_x"/>
                                          </p:val>
                                        </p:tav>
                                      </p:tavLst>
                                    </p:anim>
                                    <p:anim calcmode="lin" valueType="num">
                                      <p:cBhvr additive="base">
                                        <p:cTn id="22" dur="400" fill="hold"/>
                                        <p:tgtEl>
                                          <p:spTgt spid="13"/>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400" fill="hold"/>
                                        <p:tgtEl>
                                          <p:spTgt spid="12"/>
                                        </p:tgtEl>
                                        <p:attrNameLst>
                                          <p:attrName>ppt_x</p:attrName>
                                        </p:attrNameLst>
                                      </p:cBhvr>
                                      <p:tavLst>
                                        <p:tav tm="0">
                                          <p:val>
                                            <p:strVal val="0-#ppt_w/2"/>
                                          </p:val>
                                        </p:tav>
                                        <p:tav tm="100000">
                                          <p:val>
                                            <p:strVal val="#ppt_x"/>
                                          </p:val>
                                        </p:tav>
                                      </p:tavLst>
                                    </p:anim>
                                    <p:anim calcmode="lin" valueType="num">
                                      <p:cBhvr additive="base">
                                        <p:cTn id="26" dur="400" fill="hold"/>
                                        <p:tgtEl>
                                          <p:spTgt spid="12"/>
                                        </p:tgtEl>
                                        <p:attrNameLst>
                                          <p:attrName>ppt_y</p:attrName>
                                        </p:attrNameLst>
                                      </p:cBhvr>
                                      <p:tavLst>
                                        <p:tav tm="0">
                                          <p:val>
                                            <p:strVal val="1+#ppt_h/2"/>
                                          </p:val>
                                        </p:tav>
                                        <p:tav tm="100000">
                                          <p:val>
                                            <p:strVal val="#ppt_y"/>
                                          </p:val>
                                        </p:tav>
                                      </p:tavLst>
                                    </p:anim>
                                  </p:childTnLst>
                                </p:cTn>
                              </p:par>
                            </p:childTnLst>
                          </p:cTn>
                        </p:par>
                        <p:par>
                          <p:cTn id="27" fill="hold" nodeType="afterGroup">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ppt_x"/>
                                          </p:val>
                                        </p:tav>
                                        <p:tav tm="100000">
                                          <p:val>
                                            <p:strVal val="#ppt_x"/>
                                          </p:val>
                                        </p:tav>
                                      </p:tavLst>
                                    </p:anim>
                                    <p:anim calcmode="lin" valueType="num">
                                      <p:cBhvr additive="base">
                                        <p:cTn id="31" dur="500" fill="hold"/>
                                        <p:tgtEl>
                                          <p:spTgt spid="15"/>
                                        </p:tgtEl>
                                        <p:attrNameLst>
                                          <p:attrName>ppt_y</p:attrName>
                                        </p:attrNameLst>
                                      </p:cBhvr>
                                      <p:tavLst>
                                        <p:tav tm="0">
                                          <p:val>
                                            <p:strVal val="0-#ppt_h/2"/>
                                          </p:val>
                                        </p:tav>
                                        <p:tav tm="100000">
                                          <p:val>
                                            <p:strVal val="#ppt_y"/>
                                          </p:val>
                                        </p:tav>
                                      </p:tavLst>
                                    </p:anim>
                                  </p:childTnLst>
                                </p:cTn>
                              </p:par>
                            </p:childTnLst>
                          </p:cTn>
                        </p:par>
                        <p:par>
                          <p:cTn id="32" fill="hold" nodeType="afterGroup">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7"/>
                                        </p:tgtEl>
                                        <p:attrNameLst>
                                          <p:attrName>style.visibility</p:attrName>
                                        </p:attrNameLst>
                                      </p:cBhvr>
                                      <p:to>
                                        <p:strVal val="visible"/>
                                      </p:to>
                                    </p:set>
                                    <p:animEffect transition="in" filter="fade">
                                      <p:cBhvr>
                                        <p:cTn id="35" dur="1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P spid="10" grpId="1" animBg="1"/>
      <p:bldP spid="10" grpId="2" animBg="1"/>
      <p:bldP spid="15" grpId="0"/>
      <p:bldP spid="1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0588" y="171009"/>
            <a:ext cx="4759036" cy="400110"/>
          </a:xfrm>
          <a:prstGeom prst="rect">
            <a:avLst/>
          </a:prstGeom>
          <a:noFill/>
        </p:spPr>
        <p:txBody>
          <a:bodyPr wrap="square" rtlCol="0">
            <a:spAutoFit/>
          </a:bodyPr>
          <a:lstStyle/>
          <a:p>
            <a:r>
              <a:rPr lang="en-US" altLang="zh-CN" sz="2000" dirty="0" smtClean="0">
                <a:solidFill>
                  <a:schemeClr val="bg1"/>
                </a:solidFill>
              </a:rPr>
              <a:t>For example, Create Team </a:t>
            </a:r>
            <a:r>
              <a:rPr lang="en-US" altLang="zh-CN" sz="2000" b="1" i="1" dirty="0" smtClean="0">
                <a:solidFill>
                  <a:schemeClr val="bg1"/>
                </a:solidFill>
              </a:rPr>
              <a:t>Tezign</a:t>
            </a:r>
            <a:endParaRPr lang="zh-CN" altLang="en-US" sz="2000" b="1" i="1" dirty="0">
              <a:solidFill>
                <a:schemeClr val="bg1"/>
              </a:solidFill>
            </a:endParaRPr>
          </a:p>
        </p:txBody>
      </p:sp>
      <p:grpSp>
        <p:nvGrpSpPr>
          <p:cNvPr id="30" name="组合 29"/>
          <p:cNvGrpSpPr/>
          <p:nvPr/>
        </p:nvGrpSpPr>
        <p:grpSpPr>
          <a:xfrm>
            <a:off x="5835818" y="515002"/>
            <a:ext cx="2750127" cy="3615339"/>
            <a:chOff x="6259605" y="788572"/>
            <a:chExt cx="2750127" cy="3615339"/>
          </a:xfrm>
        </p:grpSpPr>
        <p:sp>
          <p:nvSpPr>
            <p:cNvPr id="4" name="圆角矩形 3"/>
            <p:cNvSpPr/>
            <p:nvPr/>
          </p:nvSpPr>
          <p:spPr>
            <a:xfrm>
              <a:off x="6259605" y="788572"/>
              <a:ext cx="2750127" cy="3615339"/>
            </a:xfrm>
            <a:prstGeom prst="roundRect">
              <a:avLst>
                <a:gd name="adj" fmla="val 10622"/>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540974" y="922296"/>
              <a:ext cx="2124299" cy="461665"/>
            </a:xfrm>
            <a:prstGeom prst="rect">
              <a:avLst/>
            </a:prstGeom>
          </p:spPr>
          <p:txBody>
            <a:bodyPr wrap="none">
              <a:spAutoFit/>
            </a:bodyPr>
            <a:lstStyle/>
            <a:p>
              <a:pPr algn="ctr"/>
              <a:r>
                <a:rPr lang="en-US" altLang="zh-CN" sz="1200" b="1" dirty="0">
                  <a:solidFill>
                    <a:schemeClr val="bg1"/>
                  </a:solidFill>
                </a:rPr>
                <a:t>A Performance Marketing</a:t>
              </a:r>
            </a:p>
            <a:p>
              <a:pPr algn="ctr"/>
              <a:r>
                <a:rPr lang="en-US" altLang="zh-CN" sz="1200" b="1" dirty="0" smtClean="0">
                  <a:solidFill>
                    <a:schemeClr val="bg1"/>
                  </a:solidFill>
                </a:rPr>
                <a:t>All-Chain Solution Provider</a:t>
              </a:r>
              <a:endParaRPr lang="zh-CN" altLang="en-US" sz="1200" b="1" dirty="0">
                <a:solidFill>
                  <a:schemeClr val="bg1"/>
                </a:solidFill>
              </a:endParaRPr>
            </a:p>
          </p:txBody>
        </p:sp>
        <p:sp>
          <p:nvSpPr>
            <p:cNvPr id="8" name="文本框 7"/>
            <p:cNvSpPr txBox="1"/>
            <p:nvPr/>
          </p:nvSpPr>
          <p:spPr>
            <a:xfrm>
              <a:off x="6277954" y="1452535"/>
              <a:ext cx="2650339" cy="2862322"/>
            </a:xfrm>
            <a:prstGeom prst="rect">
              <a:avLst/>
            </a:prstGeom>
            <a:noFill/>
          </p:spPr>
          <p:txBody>
            <a:bodyPr wrap="square" rtlCol="0">
              <a:spAutoFit/>
            </a:bodyPr>
            <a:lstStyle/>
            <a:p>
              <a:pPr marL="171450" indent="-171450">
                <a:buFont typeface="Arial" panose="020B0604020202020204" pitchFamily="34" charset="0"/>
                <a:buChar char="•"/>
              </a:pPr>
              <a:r>
                <a:rPr lang="en-US" altLang="zh-CN" sz="900" dirty="0">
                  <a:solidFill>
                    <a:schemeClr val="bg1"/>
                  </a:solidFill>
                </a:rPr>
                <a:t>Be a Tech Product Co and not just an agency.</a:t>
              </a:r>
            </a:p>
            <a:p>
              <a:pPr marL="171450" indent="-171450">
                <a:buFont typeface="Arial" panose="020B0604020202020204" pitchFamily="34" charset="0"/>
                <a:buChar char="•"/>
              </a:pPr>
              <a:endParaRPr lang="en-US" altLang="zh-CN" sz="900" dirty="0">
                <a:solidFill>
                  <a:schemeClr val="bg1"/>
                </a:solidFill>
              </a:endParaRPr>
            </a:p>
            <a:p>
              <a:pPr marL="171450" indent="-171450">
                <a:buFont typeface="Arial" panose="020B0604020202020204" pitchFamily="34" charset="0"/>
                <a:buChar char="•"/>
              </a:pPr>
              <a:r>
                <a:rPr lang="en-US" altLang="zh-CN" sz="900" dirty="0">
                  <a:solidFill>
                    <a:schemeClr val="bg1"/>
                  </a:solidFill>
                </a:rPr>
                <a:t>Cooperate  and contract with more outer creative team and make brand owner have more choices. </a:t>
              </a:r>
              <a:r>
                <a:rPr lang="en-US" altLang="zh-CN" sz="900" dirty="0" smtClean="0">
                  <a:solidFill>
                    <a:schemeClr val="bg1"/>
                  </a:solidFill>
                </a:rPr>
                <a:t>Tezign </a:t>
              </a:r>
              <a:r>
                <a:rPr lang="en-US" altLang="zh-CN" sz="900" dirty="0">
                  <a:solidFill>
                    <a:schemeClr val="bg1"/>
                  </a:solidFill>
                </a:rPr>
                <a:t>could have percentage up for every contract between brand owners and creative team.</a:t>
              </a:r>
            </a:p>
            <a:p>
              <a:pPr marL="171450" indent="-171450">
                <a:buFont typeface="Arial" panose="020B0604020202020204" pitchFamily="34" charset="0"/>
                <a:buChar char="•"/>
              </a:pPr>
              <a:endParaRPr lang="en-US" altLang="zh-CN" sz="900" dirty="0">
                <a:solidFill>
                  <a:schemeClr val="bg1"/>
                </a:solidFill>
              </a:endParaRPr>
            </a:p>
            <a:p>
              <a:pPr marL="171450" indent="-171450">
                <a:buFont typeface="Arial" panose="020B0604020202020204" pitchFamily="34" charset="0"/>
                <a:buChar char="•"/>
              </a:pPr>
              <a:r>
                <a:rPr lang="en-US" altLang="zh-CN" sz="900" dirty="0">
                  <a:solidFill>
                    <a:schemeClr val="bg1"/>
                  </a:solidFill>
                </a:rPr>
                <a:t>Assess the creative teams to enhance the experience of brand owners and keep a stable membership with brand owners. </a:t>
              </a:r>
              <a:r>
                <a:rPr lang="en-US" altLang="zh-CN" sz="900" dirty="0" smtClean="0">
                  <a:solidFill>
                    <a:schemeClr val="bg1"/>
                  </a:solidFill>
                </a:rPr>
                <a:t>Tezign </a:t>
              </a:r>
              <a:r>
                <a:rPr lang="en-US" altLang="zh-CN" sz="900" dirty="0">
                  <a:solidFill>
                    <a:schemeClr val="bg1"/>
                  </a:solidFill>
                </a:rPr>
                <a:t>could gain stable revenue due to the membership.</a:t>
              </a:r>
            </a:p>
            <a:p>
              <a:pPr marL="171450" indent="-171450">
                <a:buFont typeface="Arial" panose="020B0604020202020204" pitchFamily="34" charset="0"/>
                <a:buChar char="•"/>
              </a:pPr>
              <a:endParaRPr lang="en-US" altLang="zh-CN" sz="900" dirty="0">
                <a:solidFill>
                  <a:schemeClr val="bg1"/>
                </a:solidFill>
              </a:endParaRPr>
            </a:p>
            <a:p>
              <a:pPr marL="171450" indent="-171450">
                <a:buFont typeface="Arial" panose="020B0604020202020204" pitchFamily="34" charset="0"/>
                <a:buChar char="•"/>
              </a:pPr>
              <a:r>
                <a:rPr lang="en-US" altLang="zh-CN" sz="900" dirty="0">
                  <a:solidFill>
                    <a:schemeClr val="bg1"/>
                  </a:solidFill>
                </a:rPr>
                <a:t>Potential to be a leader in both Creative Advertising and Performance Marketing areas and gain more chances to organize industry activities.</a:t>
              </a:r>
            </a:p>
          </p:txBody>
        </p:sp>
      </p:grpSp>
      <p:grpSp>
        <p:nvGrpSpPr>
          <p:cNvPr id="44" name="组合 43"/>
          <p:cNvGrpSpPr/>
          <p:nvPr/>
        </p:nvGrpSpPr>
        <p:grpSpPr>
          <a:xfrm>
            <a:off x="820270" y="799856"/>
            <a:ext cx="4352569" cy="3338144"/>
            <a:chOff x="759758" y="512402"/>
            <a:chExt cx="4352569" cy="3338144"/>
          </a:xfrm>
        </p:grpSpPr>
        <p:sp>
          <p:nvSpPr>
            <p:cNvPr id="9" name="椭圆 8"/>
            <p:cNvSpPr/>
            <p:nvPr/>
          </p:nvSpPr>
          <p:spPr>
            <a:xfrm>
              <a:off x="759758" y="1850702"/>
              <a:ext cx="1573305" cy="563699"/>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Creative Cloud</a:t>
              </a:r>
              <a:endParaRPr lang="zh-CN" altLang="en-US" sz="1050" dirty="0"/>
            </a:p>
          </p:txBody>
        </p:sp>
        <p:sp>
          <p:nvSpPr>
            <p:cNvPr id="13" name="椭圆 12"/>
            <p:cNvSpPr/>
            <p:nvPr/>
          </p:nvSpPr>
          <p:spPr>
            <a:xfrm>
              <a:off x="3220570" y="848590"/>
              <a:ext cx="1573305" cy="563699"/>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Experiences &amp; Impressions</a:t>
              </a:r>
              <a:endParaRPr lang="zh-CN" altLang="en-US" sz="1050" dirty="0"/>
            </a:p>
          </p:txBody>
        </p:sp>
        <p:sp>
          <p:nvSpPr>
            <p:cNvPr id="14" name="椭圆 13"/>
            <p:cNvSpPr/>
            <p:nvPr/>
          </p:nvSpPr>
          <p:spPr>
            <a:xfrm>
              <a:off x="3238919" y="1568852"/>
              <a:ext cx="1573305" cy="563699"/>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Products</a:t>
              </a:r>
              <a:endParaRPr lang="zh-CN" altLang="en-US" sz="1050" dirty="0"/>
            </a:p>
          </p:txBody>
        </p:sp>
        <p:sp>
          <p:nvSpPr>
            <p:cNvPr id="16" name="椭圆 15"/>
            <p:cNvSpPr/>
            <p:nvPr/>
          </p:nvSpPr>
          <p:spPr>
            <a:xfrm>
              <a:off x="3238919" y="2289114"/>
              <a:ext cx="1573305" cy="563699"/>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50" dirty="0" smtClean="0"/>
                <a:t>Orders</a:t>
              </a:r>
              <a:endParaRPr lang="zh-CN" altLang="en-US" sz="1050" dirty="0"/>
            </a:p>
          </p:txBody>
        </p:sp>
        <p:cxnSp>
          <p:nvCxnSpPr>
            <p:cNvPr id="17" name="直接箭头连接符 16"/>
            <p:cNvCxnSpPr>
              <a:stCxn id="9" idx="6"/>
              <a:endCxn id="13" idx="2"/>
            </p:cNvCxnSpPr>
            <p:nvPr/>
          </p:nvCxnSpPr>
          <p:spPr>
            <a:xfrm flipV="1">
              <a:off x="2333063" y="1130440"/>
              <a:ext cx="887507" cy="1002112"/>
            </a:xfrm>
            <a:prstGeom prst="straightConnector1">
              <a:avLst/>
            </a:prstGeom>
            <a:ln w="15875">
              <a:solidFill>
                <a:srgbClr val="92D05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a:stCxn id="9" idx="6"/>
              <a:endCxn id="14" idx="2"/>
            </p:cNvCxnSpPr>
            <p:nvPr/>
          </p:nvCxnSpPr>
          <p:spPr>
            <a:xfrm flipV="1">
              <a:off x="2333063" y="1850702"/>
              <a:ext cx="905856" cy="281850"/>
            </a:xfrm>
            <a:prstGeom prst="straightConnector1">
              <a:avLst/>
            </a:prstGeom>
            <a:ln w="15875">
              <a:solidFill>
                <a:srgbClr val="FF0000"/>
              </a:solidFill>
              <a:prstDash val="lg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9" idx="6"/>
              <a:endCxn id="16" idx="2"/>
            </p:cNvCxnSpPr>
            <p:nvPr/>
          </p:nvCxnSpPr>
          <p:spPr>
            <a:xfrm>
              <a:off x="2333063" y="2132552"/>
              <a:ext cx="905856" cy="438412"/>
            </a:xfrm>
            <a:prstGeom prst="straightConnector1">
              <a:avLst/>
            </a:prstGeom>
            <a:ln w="15875">
              <a:solidFill>
                <a:srgbClr val="FF0000"/>
              </a:solidFill>
              <a:prstDash val="lg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3238919" y="3059206"/>
              <a:ext cx="1554956" cy="584947"/>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smtClean="0"/>
                <a:t>Campaigns &amp; Activities</a:t>
              </a:r>
              <a:endParaRPr lang="zh-CN" altLang="en-US" sz="1050" dirty="0"/>
            </a:p>
          </p:txBody>
        </p:sp>
        <p:cxnSp>
          <p:nvCxnSpPr>
            <p:cNvPr id="39" name="直接箭头连接符 38"/>
            <p:cNvCxnSpPr>
              <a:stCxn id="9" idx="6"/>
              <a:endCxn id="37" idx="2"/>
            </p:cNvCxnSpPr>
            <p:nvPr/>
          </p:nvCxnSpPr>
          <p:spPr>
            <a:xfrm>
              <a:off x="2333063" y="2132552"/>
              <a:ext cx="905856" cy="1219128"/>
            </a:xfrm>
            <a:prstGeom prst="straightConnector1">
              <a:avLst/>
            </a:prstGeom>
            <a:ln w="15875">
              <a:solidFill>
                <a:srgbClr val="FF0000"/>
              </a:solidFill>
              <a:prstDash val="lg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41" name="圆角矩形 40"/>
            <p:cNvSpPr/>
            <p:nvPr/>
          </p:nvSpPr>
          <p:spPr>
            <a:xfrm>
              <a:off x="2904565" y="512402"/>
              <a:ext cx="2207762" cy="3338144"/>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2" name="文本框 41"/>
            <p:cNvSpPr txBox="1"/>
            <p:nvPr/>
          </p:nvSpPr>
          <p:spPr>
            <a:xfrm>
              <a:off x="3220569" y="556117"/>
              <a:ext cx="1573305" cy="261610"/>
            </a:xfrm>
            <a:prstGeom prst="rect">
              <a:avLst/>
            </a:prstGeom>
            <a:noFill/>
          </p:spPr>
          <p:txBody>
            <a:bodyPr wrap="square" rtlCol="0">
              <a:spAutoFit/>
            </a:bodyPr>
            <a:lstStyle/>
            <a:p>
              <a:pPr algn="ctr"/>
              <a:r>
                <a:rPr lang="en-US" altLang="zh-CN" sz="1050" dirty="0" smtClean="0">
                  <a:solidFill>
                    <a:schemeClr val="bg1"/>
                  </a:solidFill>
                </a:rPr>
                <a:t>Commerce Ends</a:t>
              </a:r>
              <a:endParaRPr lang="zh-CN" altLang="en-US" sz="1050" dirty="0" smtClean="0">
                <a:solidFill>
                  <a:schemeClr val="bg1"/>
                </a:solidFill>
              </a:endParaRPr>
            </a:p>
          </p:txBody>
        </p:sp>
      </p:grpSp>
      <p:sp>
        <p:nvSpPr>
          <p:cNvPr id="43" name="文本框 42"/>
          <p:cNvSpPr txBox="1"/>
          <p:nvPr/>
        </p:nvSpPr>
        <p:spPr>
          <a:xfrm>
            <a:off x="479814" y="4179196"/>
            <a:ext cx="8267497" cy="738664"/>
          </a:xfrm>
          <a:prstGeom prst="rect">
            <a:avLst/>
          </a:prstGeom>
          <a:noFill/>
        </p:spPr>
        <p:txBody>
          <a:bodyPr wrap="square" rtlCol="0">
            <a:spAutoFit/>
          </a:bodyPr>
          <a:lstStyle/>
          <a:p>
            <a:r>
              <a:rPr lang="en-US" altLang="zh-CN" sz="1050" dirty="0" smtClean="0">
                <a:solidFill>
                  <a:schemeClr val="bg1"/>
                </a:solidFill>
              </a:rPr>
              <a:t>As above, Tezign may be a forerunner in connecting creative with experiences </a:t>
            </a:r>
            <a:r>
              <a:rPr lang="en-US" altLang="zh-CN" sz="1050" dirty="0">
                <a:solidFill>
                  <a:schemeClr val="bg1"/>
                </a:solidFill>
              </a:rPr>
              <a:t>&amp; impressions </a:t>
            </a:r>
            <a:r>
              <a:rPr lang="en-US" altLang="zh-CN" sz="1050" dirty="0" smtClean="0">
                <a:solidFill>
                  <a:schemeClr val="bg1"/>
                </a:solidFill>
              </a:rPr>
              <a:t>digitally. And this is indeed a little part in DAM. more international cos care about how much value creatives have created in brand popularity, product awareness, sales performance, and campaign performance. I believe that after joining Tezign all these visions could be precisely developed to meet modern customers' requirements and evolve DAM solutions development.</a:t>
            </a:r>
            <a:endParaRPr lang="zh-CN" altLang="en-US" sz="1050" dirty="0" smtClean="0">
              <a:solidFill>
                <a:schemeClr val="bg1"/>
              </a:solidFill>
            </a:endParaRPr>
          </a:p>
        </p:txBody>
      </p:sp>
      <p:cxnSp>
        <p:nvCxnSpPr>
          <p:cNvPr id="45" name="直接箭头连接符 44"/>
          <p:cNvCxnSpPr/>
          <p:nvPr/>
        </p:nvCxnSpPr>
        <p:spPr>
          <a:xfrm>
            <a:off x="653087" y="3633590"/>
            <a:ext cx="497396" cy="1"/>
          </a:xfrm>
          <a:prstGeom prst="straightConnector1">
            <a:avLst/>
          </a:prstGeom>
          <a:ln w="15875">
            <a:solidFill>
              <a:srgbClr val="FF0000"/>
            </a:solidFill>
            <a:prstDash val="lg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a:endCxn id="51" idx="1"/>
          </p:cNvCxnSpPr>
          <p:nvPr/>
        </p:nvCxnSpPr>
        <p:spPr>
          <a:xfrm>
            <a:off x="653087" y="3317723"/>
            <a:ext cx="516807" cy="0"/>
          </a:xfrm>
          <a:prstGeom prst="straightConnector1">
            <a:avLst/>
          </a:prstGeom>
          <a:ln w="15875">
            <a:solidFill>
              <a:srgbClr val="92D050"/>
            </a:solidFill>
            <a:prstDash val="solid"/>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文本框 50"/>
          <p:cNvSpPr txBox="1"/>
          <p:nvPr/>
        </p:nvSpPr>
        <p:spPr>
          <a:xfrm>
            <a:off x="1169894" y="3109974"/>
            <a:ext cx="1713744" cy="415498"/>
          </a:xfrm>
          <a:prstGeom prst="rect">
            <a:avLst/>
          </a:prstGeom>
          <a:noFill/>
        </p:spPr>
        <p:txBody>
          <a:bodyPr wrap="square" rtlCol="0">
            <a:spAutoFit/>
          </a:bodyPr>
          <a:lstStyle/>
          <a:p>
            <a:r>
              <a:rPr lang="en-US" altLang="zh-CN" sz="1050" dirty="0" smtClean="0">
                <a:solidFill>
                  <a:schemeClr val="bg1"/>
                </a:solidFill>
              </a:rPr>
              <a:t>Tezign already has traffic driving monitor</a:t>
            </a:r>
            <a:endParaRPr lang="zh-CN" altLang="en-US" sz="1050" dirty="0">
              <a:solidFill>
                <a:schemeClr val="bg1"/>
              </a:solidFill>
            </a:endParaRPr>
          </a:p>
        </p:txBody>
      </p:sp>
      <p:sp>
        <p:nvSpPr>
          <p:cNvPr id="52" name="文本框 51"/>
          <p:cNvSpPr txBox="1"/>
          <p:nvPr/>
        </p:nvSpPr>
        <p:spPr>
          <a:xfrm>
            <a:off x="1163167" y="3461522"/>
            <a:ext cx="1483458" cy="577081"/>
          </a:xfrm>
          <a:prstGeom prst="rect">
            <a:avLst/>
          </a:prstGeom>
          <a:noFill/>
        </p:spPr>
        <p:txBody>
          <a:bodyPr wrap="square" rtlCol="0">
            <a:spAutoFit/>
          </a:bodyPr>
          <a:lstStyle/>
          <a:p>
            <a:r>
              <a:rPr lang="en-US" altLang="zh-CN" sz="1050" dirty="0" smtClean="0">
                <a:solidFill>
                  <a:schemeClr val="bg1"/>
                </a:solidFill>
              </a:rPr>
              <a:t>Tezign lacks conversion and transaction monitor</a:t>
            </a:r>
            <a:endParaRPr lang="zh-CN" altLang="en-US" sz="1050" dirty="0" smtClean="0">
              <a:solidFill>
                <a:schemeClr val="bg1"/>
              </a:solidFill>
            </a:endParaRPr>
          </a:p>
        </p:txBody>
      </p:sp>
    </p:spTree>
    <p:extLst>
      <p:ext uri="{BB962C8B-B14F-4D97-AF65-F5344CB8AC3E}">
        <p14:creationId xmlns:p14="http://schemas.microsoft.com/office/powerpoint/2010/main" val="21351640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442" y="144713"/>
            <a:ext cx="6553200" cy="338554"/>
          </a:xfrm>
          <a:prstGeom prst="rect">
            <a:avLst/>
          </a:prstGeom>
          <a:noFill/>
        </p:spPr>
        <p:txBody>
          <a:bodyPr wrap="square" rtlCol="0">
            <a:spAutoFit/>
          </a:bodyPr>
          <a:lstStyle/>
          <a:p>
            <a:r>
              <a:rPr lang="en-US" altLang="zh-CN" sz="1600" dirty="0">
                <a:solidFill>
                  <a:schemeClr val="bg1"/>
                </a:solidFill>
              </a:rPr>
              <a:t>Be a Performance Marketing Automation SaaS Provider</a:t>
            </a:r>
            <a:endParaRPr lang="zh-CN" altLang="en-US" sz="1600" dirty="0">
              <a:solidFill>
                <a:schemeClr val="bg1"/>
              </a:solidFill>
            </a:endParaRPr>
          </a:p>
        </p:txBody>
      </p:sp>
      <p:sp>
        <p:nvSpPr>
          <p:cNvPr id="11" name="圆角矩形 10"/>
          <p:cNvSpPr/>
          <p:nvPr/>
        </p:nvSpPr>
        <p:spPr>
          <a:xfrm>
            <a:off x="94307" y="748145"/>
            <a:ext cx="3549438" cy="4239490"/>
          </a:xfrm>
          <a:prstGeom prst="roundRect">
            <a:avLst>
              <a:gd name="adj" fmla="val 10905"/>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dirty="0"/>
          </a:p>
        </p:txBody>
      </p:sp>
      <p:grpSp>
        <p:nvGrpSpPr>
          <p:cNvPr id="14" name="组合 13"/>
          <p:cNvGrpSpPr/>
          <p:nvPr/>
        </p:nvGrpSpPr>
        <p:grpSpPr>
          <a:xfrm>
            <a:off x="1983286" y="1448486"/>
            <a:ext cx="1427018" cy="1660310"/>
            <a:chOff x="213689" y="835619"/>
            <a:chExt cx="1427018" cy="1660310"/>
          </a:xfrm>
        </p:grpSpPr>
        <p:sp>
          <p:nvSpPr>
            <p:cNvPr id="16" name="圆角矩形 15"/>
            <p:cNvSpPr/>
            <p:nvPr/>
          </p:nvSpPr>
          <p:spPr>
            <a:xfrm>
              <a:off x="213689" y="835619"/>
              <a:ext cx="1427018" cy="1660310"/>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圆角矩形 16"/>
            <p:cNvSpPr/>
            <p:nvPr/>
          </p:nvSpPr>
          <p:spPr>
            <a:xfrm>
              <a:off x="330953" y="1473313"/>
              <a:ext cx="1192493" cy="265432"/>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B</a:t>
              </a:r>
              <a:endParaRPr lang="zh-CN" altLang="en-US" sz="1000" dirty="0"/>
            </a:p>
          </p:txBody>
        </p:sp>
        <p:sp>
          <p:nvSpPr>
            <p:cNvPr id="18" name="圆角矩形 17"/>
            <p:cNvSpPr/>
            <p:nvPr/>
          </p:nvSpPr>
          <p:spPr>
            <a:xfrm>
              <a:off x="330952" y="1833531"/>
              <a:ext cx="1192493" cy="272360"/>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C</a:t>
              </a:r>
              <a:endParaRPr lang="zh-CN" altLang="en-US" sz="1000" dirty="0"/>
            </a:p>
          </p:txBody>
        </p:sp>
        <p:sp>
          <p:nvSpPr>
            <p:cNvPr id="19" name="文本框 18"/>
            <p:cNvSpPr txBox="1"/>
            <p:nvPr/>
          </p:nvSpPr>
          <p:spPr>
            <a:xfrm>
              <a:off x="536189" y="869863"/>
              <a:ext cx="810007" cy="292388"/>
            </a:xfrm>
            <a:prstGeom prst="rect">
              <a:avLst/>
            </a:prstGeom>
            <a:noFill/>
          </p:spPr>
          <p:txBody>
            <a:bodyPr wrap="square" rtlCol="0">
              <a:spAutoFit/>
            </a:bodyPr>
            <a:lstStyle/>
            <a:p>
              <a:r>
                <a:rPr lang="en-US" altLang="zh-CN" dirty="0">
                  <a:solidFill>
                    <a:schemeClr val="bg1"/>
                  </a:solidFill>
                </a:rPr>
                <a:t>Team A</a:t>
              </a:r>
              <a:endParaRPr lang="zh-CN" altLang="en-US" dirty="0">
                <a:solidFill>
                  <a:schemeClr val="bg1"/>
                </a:solidFill>
              </a:endParaRPr>
            </a:p>
          </p:txBody>
        </p:sp>
        <p:sp>
          <p:nvSpPr>
            <p:cNvPr id="20" name="圆角矩形 19"/>
            <p:cNvSpPr/>
            <p:nvPr/>
          </p:nvSpPr>
          <p:spPr>
            <a:xfrm>
              <a:off x="330953" y="1147078"/>
              <a:ext cx="1192493" cy="231449"/>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A</a:t>
              </a:r>
              <a:endParaRPr lang="zh-CN" altLang="en-US" sz="1000" dirty="0"/>
            </a:p>
          </p:txBody>
        </p:sp>
      </p:grpSp>
      <p:grpSp>
        <p:nvGrpSpPr>
          <p:cNvPr id="21" name="组合 20"/>
          <p:cNvGrpSpPr/>
          <p:nvPr/>
        </p:nvGrpSpPr>
        <p:grpSpPr>
          <a:xfrm>
            <a:off x="1983286" y="3328101"/>
            <a:ext cx="1427018" cy="1603966"/>
            <a:chOff x="213689" y="835619"/>
            <a:chExt cx="1427018" cy="1603966"/>
          </a:xfrm>
        </p:grpSpPr>
        <p:sp>
          <p:nvSpPr>
            <p:cNvPr id="22" name="圆角矩形 21"/>
            <p:cNvSpPr/>
            <p:nvPr/>
          </p:nvSpPr>
          <p:spPr>
            <a:xfrm>
              <a:off x="213689" y="835619"/>
              <a:ext cx="1427018" cy="1603966"/>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22"/>
            <p:cNvSpPr/>
            <p:nvPr/>
          </p:nvSpPr>
          <p:spPr>
            <a:xfrm>
              <a:off x="330953" y="1473313"/>
              <a:ext cx="1192493" cy="265432"/>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B</a:t>
              </a:r>
              <a:endParaRPr lang="zh-CN" altLang="en-US" sz="1000" dirty="0"/>
            </a:p>
          </p:txBody>
        </p:sp>
        <p:sp>
          <p:nvSpPr>
            <p:cNvPr id="24" name="圆角矩形 23"/>
            <p:cNvSpPr/>
            <p:nvPr/>
          </p:nvSpPr>
          <p:spPr>
            <a:xfrm>
              <a:off x="330952" y="1833531"/>
              <a:ext cx="1192493" cy="272360"/>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C</a:t>
              </a:r>
              <a:endParaRPr lang="zh-CN" altLang="en-US" sz="1000" dirty="0"/>
            </a:p>
          </p:txBody>
        </p:sp>
        <p:sp>
          <p:nvSpPr>
            <p:cNvPr id="25" name="文本框 24"/>
            <p:cNvSpPr txBox="1"/>
            <p:nvPr/>
          </p:nvSpPr>
          <p:spPr>
            <a:xfrm>
              <a:off x="536189" y="869863"/>
              <a:ext cx="810007" cy="292388"/>
            </a:xfrm>
            <a:prstGeom prst="rect">
              <a:avLst/>
            </a:prstGeom>
            <a:noFill/>
          </p:spPr>
          <p:txBody>
            <a:bodyPr wrap="square" rtlCol="0">
              <a:spAutoFit/>
            </a:bodyPr>
            <a:lstStyle/>
            <a:p>
              <a:r>
                <a:rPr lang="en-US" altLang="zh-CN" dirty="0">
                  <a:solidFill>
                    <a:schemeClr val="bg1"/>
                  </a:solidFill>
                </a:rPr>
                <a:t>Team B</a:t>
              </a:r>
              <a:endParaRPr lang="zh-CN" altLang="en-US" dirty="0">
                <a:solidFill>
                  <a:schemeClr val="bg1"/>
                </a:solidFill>
              </a:endParaRPr>
            </a:p>
          </p:txBody>
        </p:sp>
        <p:sp>
          <p:nvSpPr>
            <p:cNvPr id="26" name="圆角矩形 25"/>
            <p:cNvSpPr/>
            <p:nvPr/>
          </p:nvSpPr>
          <p:spPr>
            <a:xfrm>
              <a:off x="330953" y="1147078"/>
              <a:ext cx="1192493" cy="231449"/>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bg1"/>
                  </a:solidFill>
                </a:rPr>
                <a:t>Creative </a:t>
              </a:r>
              <a:r>
                <a:rPr lang="en-US" altLang="zh-CN" sz="1000" dirty="0"/>
                <a:t>A</a:t>
              </a:r>
              <a:endParaRPr lang="zh-CN" altLang="en-US" sz="1000" dirty="0"/>
            </a:p>
          </p:txBody>
        </p:sp>
      </p:grpSp>
      <p:sp>
        <p:nvSpPr>
          <p:cNvPr id="9" name="矩形 8"/>
          <p:cNvSpPr/>
          <p:nvPr/>
        </p:nvSpPr>
        <p:spPr>
          <a:xfrm>
            <a:off x="603216" y="932873"/>
            <a:ext cx="2444900" cy="276999"/>
          </a:xfrm>
          <a:prstGeom prst="rect">
            <a:avLst/>
          </a:prstGeom>
        </p:spPr>
        <p:txBody>
          <a:bodyPr wrap="none">
            <a:spAutoFit/>
          </a:bodyPr>
          <a:lstStyle/>
          <a:p>
            <a:pPr algn="ctr"/>
            <a:r>
              <a:rPr lang="en-US" altLang="zh-CN" sz="1200" dirty="0">
                <a:solidFill>
                  <a:schemeClr val="bg1"/>
                </a:solidFill>
              </a:rPr>
              <a:t>Performance Marketing Cloud</a:t>
            </a:r>
            <a:endParaRPr lang="zh-CN" altLang="en-US" dirty="0"/>
          </a:p>
        </p:txBody>
      </p:sp>
      <p:cxnSp>
        <p:nvCxnSpPr>
          <p:cNvPr id="29" name="直接连接符 28"/>
          <p:cNvCxnSpPr/>
          <p:nvPr/>
        </p:nvCxnSpPr>
        <p:spPr>
          <a:xfrm>
            <a:off x="1724890" y="1551470"/>
            <a:ext cx="6930" cy="3456948"/>
          </a:xfrm>
          <a:prstGeom prst="line">
            <a:avLst/>
          </a:prstGeom>
          <a:ln w="15875">
            <a:prstDash val="lgDash"/>
          </a:ln>
        </p:spPr>
        <p:style>
          <a:lnRef idx="1">
            <a:schemeClr val="accent1"/>
          </a:lnRef>
          <a:fillRef idx="0">
            <a:schemeClr val="accent1"/>
          </a:fillRef>
          <a:effectRef idx="0">
            <a:schemeClr val="accent1"/>
          </a:effectRef>
          <a:fontRef idx="minor">
            <a:schemeClr val="tx1"/>
          </a:fontRef>
        </p:style>
      </p:cxnSp>
      <p:sp>
        <p:nvSpPr>
          <p:cNvPr id="33" name="圆角矩形 32"/>
          <p:cNvSpPr/>
          <p:nvPr/>
        </p:nvSpPr>
        <p:spPr>
          <a:xfrm>
            <a:off x="310134" y="2873144"/>
            <a:ext cx="1261425" cy="639213"/>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34" name="圆角矩形 33"/>
          <p:cNvSpPr/>
          <p:nvPr/>
        </p:nvSpPr>
        <p:spPr>
          <a:xfrm>
            <a:off x="310134" y="3854522"/>
            <a:ext cx="1261425" cy="826175"/>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sp>
        <p:nvSpPr>
          <p:cNvPr id="35" name="圆角矩形 34"/>
          <p:cNvSpPr/>
          <p:nvPr/>
        </p:nvSpPr>
        <p:spPr>
          <a:xfrm>
            <a:off x="324983" y="1806862"/>
            <a:ext cx="1261425" cy="813770"/>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dirty="0"/>
          </a:p>
        </p:txBody>
      </p:sp>
      <p:cxnSp>
        <p:nvCxnSpPr>
          <p:cNvPr id="37" name="直接箭头连接符 36"/>
          <p:cNvCxnSpPr>
            <a:stCxn id="16" idx="1"/>
            <a:endCxn id="35" idx="3"/>
          </p:cNvCxnSpPr>
          <p:nvPr/>
        </p:nvCxnSpPr>
        <p:spPr>
          <a:xfrm flipH="1" flipV="1">
            <a:off x="1586408" y="2213747"/>
            <a:ext cx="396878" cy="64894"/>
          </a:xfrm>
          <a:prstGeom prst="straightConnector1">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a:stCxn id="16" idx="1"/>
            <a:endCxn id="33" idx="3"/>
          </p:cNvCxnSpPr>
          <p:nvPr/>
        </p:nvCxnSpPr>
        <p:spPr>
          <a:xfrm flipH="1">
            <a:off x="1571559" y="2278641"/>
            <a:ext cx="411727" cy="914110"/>
          </a:xfrm>
          <a:prstGeom prst="straightConnector1">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stCxn id="16" idx="1"/>
            <a:endCxn id="34" idx="3"/>
          </p:cNvCxnSpPr>
          <p:nvPr/>
        </p:nvCxnSpPr>
        <p:spPr>
          <a:xfrm flipH="1">
            <a:off x="1571559" y="2278641"/>
            <a:ext cx="411727" cy="1988969"/>
          </a:xfrm>
          <a:prstGeom prst="straightConnector1">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p:cNvCxnSpPr>
            <a:stCxn id="22" idx="1"/>
            <a:endCxn id="35" idx="3"/>
          </p:cNvCxnSpPr>
          <p:nvPr/>
        </p:nvCxnSpPr>
        <p:spPr>
          <a:xfrm flipH="1" flipV="1">
            <a:off x="1586408" y="2213747"/>
            <a:ext cx="396878" cy="1916337"/>
          </a:xfrm>
          <a:prstGeom prst="straightConnector1">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a:stCxn id="22" idx="1"/>
            <a:endCxn id="33" idx="3"/>
          </p:cNvCxnSpPr>
          <p:nvPr/>
        </p:nvCxnSpPr>
        <p:spPr>
          <a:xfrm flipH="1" flipV="1">
            <a:off x="1571559" y="3192751"/>
            <a:ext cx="411727" cy="937333"/>
          </a:xfrm>
          <a:prstGeom prst="straightConnector1">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a:stCxn id="22" idx="1"/>
            <a:endCxn id="34" idx="3"/>
          </p:cNvCxnSpPr>
          <p:nvPr/>
        </p:nvCxnSpPr>
        <p:spPr>
          <a:xfrm flipH="1">
            <a:off x="1571559" y="4130084"/>
            <a:ext cx="411727" cy="137526"/>
          </a:xfrm>
          <a:prstGeom prst="straightConnector1">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51" name="圆角矩形 50"/>
          <p:cNvSpPr/>
          <p:nvPr/>
        </p:nvSpPr>
        <p:spPr>
          <a:xfrm>
            <a:off x="4475133" y="748145"/>
            <a:ext cx="1135957" cy="4239490"/>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91" name="直接连接符 90"/>
          <p:cNvCxnSpPr>
            <a:stCxn id="16" idx="3"/>
            <a:endCxn id="92" idx="1"/>
          </p:cNvCxnSpPr>
          <p:nvPr/>
        </p:nvCxnSpPr>
        <p:spPr>
          <a:xfrm flipV="1">
            <a:off x="3410304" y="1806861"/>
            <a:ext cx="1210187" cy="471780"/>
          </a:xfrm>
          <a:prstGeom prst="line">
            <a:avLst/>
          </a:prstGeom>
          <a:ln w="15875">
            <a:prstDash val="lgDash"/>
            <a:headEnd type="none"/>
            <a:tailEnd type="triangle"/>
          </a:ln>
        </p:spPr>
        <p:style>
          <a:lnRef idx="1">
            <a:schemeClr val="accent1"/>
          </a:lnRef>
          <a:fillRef idx="0">
            <a:schemeClr val="accent1"/>
          </a:fillRef>
          <a:effectRef idx="0">
            <a:schemeClr val="accent1"/>
          </a:effectRef>
          <a:fontRef idx="minor">
            <a:schemeClr val="tx1"/>
          </a:fontRef>
        </p:style>
      </p:cxnSp>
      <p:sp>
        <p:nvSpPr>
          <p:cNvPr id="92" name="圆角矩形 91"/>
          <p:cNvSpPr/>
          <p:nvPr/>
        </p:nvSpPr>
        <p:spPr>
          <a:xfrm>
            <a:off x="4620491" y="1591787"/>
            <a:ext cx="872835" cy="430148"/>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t>A Site</a:t>
            </a:r>
            <a:endParaRPr lang="zh-CN" altLang="en-US" sz="1000" dirty="0"/>
          </a:p>
        </p:txBody>
      </p:sp>
      <p:sp>
        <p:nvSpPr>
          <p:cNvPr id="94" name="圆角矩形 93"/>
          <p:cNvSpPr/>
          <p:nvPr/>
        </p:nvSpPr>
        <p:spPr>
          <a:xfrm>
            <a:off x="4643015" y="2573285"/>
            <a:ext cx="872835" cy="430148"/>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t>B Site</a:t>
            </a:r>
            <a:endParaRPr lang="zh-CN" altLang="en-US" sz="1000" dirty="0"/>
          </a:p>
        </p:txBody>
      </p:sp>
      <p:sp>
        <p:nvSpPr>
          <p:cNvPr id="96" name="圆角矩形 95"/>
          <p:cNvSpPr/>
          <p:nvPr/>
        </p:nvSpPr>
        <p:spPr>
          <a:xfrm>
            <a:off x="4620491" y="3489516"/>
            <a:ext cx="872835" cy="430148"/>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t>C Site</a:t>
            </a:r>
            <a:endParaRPr lang="zh-CN" altLang="en-US" sz="1000" dirty="0"/>
          </a:p>
        </p:txBody>
      </p:sp>
      <p:cxnSp>
        <p:nvCxnSpPr>
          <p:cNvPr id="97" name="直接连接符 96"/>
          <p:cNvCxnSpPr>
            <a:stCxn id="16" idx="3"/>
            <a:endCxn id="94" idx="1"/>
          </p:cNvCxnSpPr>
          <p:nvPr/>
        </p:nvCxnSpPr>
        <p:spPr>
          <a:xfrm>
            <a:off x="3410304" y="2278641"/>
            <a:ext cx="1232711" cy="509718"/>
          </a:xfrm>
          <a:prstGeom prst="line">
            <a:avLst/>
          </a:prstGeom>
          <a:ln w="15875">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0" name="直接连接符 99"/>
          <p:cNvCxnSpPr>
            <a:stCxn id="16" idx="3"/>
            <a:endCxn id="96" idx="1"/>
          </p:cNvCxnSpPr>
          <p:nvPr/>
        </p:nvCxnSpPr>
        <p:spPr>
          <a:xfrm>
            <a:off x="3410304" y="2278641"/>
            <a:ext cx="1210187" cy="1425949"/>
          </a:xfrm>
          <a:prstGeom prst="line">
            <a:avLst/>
          </a:prstGeom>
          <a:ln w="15875">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22" idx="3"/>
            <a:endCxn id="92" idx="1"/>
          </p:cNvCxnSpPr>
          <p:nvPr/>
        </p:nvCxnSpPr>
        <p:spPr>
          <a:xfrm flipV="1">
            <a:off x="3410304" y="1806861"/>
            <a:ext cx="1210187" cy="2323223"/>
          </a:xfrm>
          <a:prstGeom prst="line">
            <a:avLst/>
          </a:prstGeom>
          <a:ln w="15875">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22" idx="3"/>
            <a:endCxn id="94" idx="1"/>
          </p:cNvCxnSpPr>
          <p:nvPr/>
        </p:nvCxnSpPr>
        <p:spPr>
          <a:xfrm flipV="1">
            <a:off x="3410304" y="2788359"/>
            <a:ext cx="1232711" cy="1341725"/>
          </a:xfrm>
          <a:prstGeom prst="line">
            <a:avLst/>
          </a:prstGeom>
          <a:ln w="15875">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22" idx="3"/>
            <a:endCxn id="96" idx="1"/>
          </p:cNvCxnSpPr>
          <p:nvPr/>
        </p:nvCxnSpPr>
        <p:spPr>
          <a:xfrm flipV="1">
            <a:off x="3410304" y="3704590"/>
            <a:ext cx="1210187" cy="425494"/>
          </a:xfrm>
          <a:prstGeom prst="line">
            <a:avLst/>
          </a:prstGeom>
          <a:ln w="15875">
            <a:prstDash val="lgDash"/>
            <a:headEnd type="none"/>
            <a:tailEnd type="triangle"/>
          </a:ln>
        </p:spPr>
        <p:style>
          <a:lnRef idx="1">
            <a:schemeClr val="accent1"/>
          </a:lnRef>
          <a:fillRef idx="0">
            <a:schemeClr val="accent1"/>
          </a:fillRef>
          <a:effectRef idx="0">
            <a:schemeClr val="accent1"/>
          </a:effectRef>
          <a:fontRef idx="minor">
            <a:schemeClr val="tx1"/>
          </a:fontRef>
        </p:style>
      </p:cxnSp>
      <p:sp>
        <p:nvSpPr>
          <p:cNvPr id="113" name="文本框 112"/>
          <p:cNvSpPr txBox="1"/>
          <p:nvPr/>
        </p:nvSpPr>
        <p:spPr>
          <a:xfrm>
            <a:off x="4437788" y="888236"/>
            <a:ext cx="1238240" cy="253916"/>
          </a:xfrm>
          <a:prstGeom prst="rect">
            <a:avLst/>
          </a:prstGeom>
          <a:noFill/>
        </p:spPr>
        <p:txBody>
          <a:bodyPr wrap="square" rtlCol="0">
            <a:spAutoFit/>
          </a:bodyPr>
          <a:lstStyle/>
          <a:p>
            <a:r>
              <a:rPr lang="en-US" altLang="zh-CN" sz="1050" dirty="0">
                <a:solidFill>
                  <a:schemeClr val="bg1"/>
                </a:solidFill>
              </a:rPr>
              <a:t>Commerce End</a:t>
            </a:r>
            <a:endParaRPr lang="zh-CN" altLang="en-US" sz="1050" dirty="0">
              <a:solidFill>
                <a:schemeClr val="bg1"/>
              </a:solidFill>
            </a:endParaRPr>
          </a:p>
        </p:txBody>
      </p:sp>
      <p:sp>
        <p:nvSpPr>
          <p:cNvPr id="114" name="文本框 113"/>
          <p:cNvSpPr txBox="1"/>
          <p:nvPr/>
        </p:nvSpPr>
        <p:spPr>
          <a:xfrm>
            <a:off x="5821386" y="180603"/>
            <a:ext cx="3228109" cy="4962897"/>
          </a:xfrm>
          <a:prstGeom prst="rect">
            <a:avLst/>
          </a:prstGeom>
          <a:noFill/>
        </p:spPr>
        <p:txBody>
          <a:bodyPr wrap="square" rtlCol="0">
            <a:spAutoFit/>
          </a:bodyPr>
          <a:lstStyle/>
          <a:p>
            <a:pPr marL="228600" indent="-228600">
              <a:buAutoNum type="arabicPeriod"/>
            </a:pPr>
            <a:r>
              <a:rPr lang="en-US" altLang="zh-CN" sz="900" dirty="0">
                <a:solidFill>
                  <a:schemeClr val="bg1"/>
                </a:solidFill>
              </a:rPr>
              <a:t>Brand Owner publish a creative  </a:t>
            </a:r>
            <a:r>
              <a:rPr lang="en-US" altLang="zh-CN" sz="900" b="1" dirty="0">
                <a:solidFill>
                  <a:srgbClr val="FFFF00"/>
                </a:solidFill>
              </a:rPr>
              <a:t>request</a:t>
            </a:r>
            <a:r>
              <a:rPr lang="en-US" altLang="zh-CN" sz="900" dirty="0">
                <a:solidFill>
                  <a:schemeClr val="bg1"/>
                </a:solidFill>
              </a:rPr>
              <a:t>.</a:t>
            </a:r>
          </a:p>
          <a:p>
            <a:pPr marL="228600" indent="-228600">
              <a:buAutoNum type="arabicPeriod"/>
            </a:pPr>
            <a:endParaRPr lang="en-US" altLang="zh-CN" sz="900" dirty="0">
              <a:solidFill>
                <a:schemeClr val="bg1"/>
              </a:solidFill>
            </a:endParaRPr>
          </a:p>
          <a:p>
            <a:pPr marL="228600" indent="-228600">
              <a:buAutoNum type="arabicPeriod"/>
            </a:pPr>
            <a:r>
              <a:rPr lang="en-US" altLang="zh-CN" sz="900" dirty="0">
                <a:solidFill>
                  <a:schemeClr val="bg1"/>
                </a:solidFill>
              </a:rPr>
              <a:t>Brand Owner filter out several creatives </a:t>
            </a:r>
            <a:r>
              <a:rPr lang="en-US" altLang="zh-CN" sz="900" dirty="0" smtClean="0">
                <a:solidFill>
                  <a:schemeClr val="bg1"/>
                </a:solidFill>
              </a:rPr>
              <a:t>team with AI Engine </a:t>
            </a:r>
            <a:r>
              <a:rPr lang="en-US" altLang="zh-CN" sz="900" dirty="0">
                <a:solidFill>
                  <a:schemeClr val="bg1"/>
                </a:solidFill>
              </a:rPr>
              <a:t>and </a:t>
            </a:r>
            <a:r>
              <a:rPr lang="en-US" altLang="zh-CN" sz="900" dirty="0" smtClean="0">
                <a:solidFill>
                  <a:schemeClr val="bg1"/>
                </a:solidFill>
              </a:rPr>
              <a:t>launch </a:t>
            </a:r>
            <a:r>
              <a:rPr lang="en-US" altLang="zh-CN" sz="900" dirty="0">
                <a:solidFill>
                  <a:schemeClr val="bg1"/>
                </a:solidFill>
              </a:rPr>
              <a:t>a sealed </a:t>
            </a:r>
            <a:r>
              <a:rPr lang="en-US" altLang="zh-CN" sz="900" b="1" dirty="0">
                <a:solidFill>
                  <a:srgbClr val="FFFF00"/>
                </a:solidFill>
              </a:rPr>
              <a:t>bid</a:t>
            </a:r>
            <a:r>
              <a:rPr lang="en-US" altLang="zh-CN" sz="900" dirty="0">
                <a:solidFill>
                  <a:schemeClr val="bg1"/>
                </a:solidFill>
              </a:rPr>
              <a:t> invitation to wait for</a:t>
            </a:r>
            <a:r>
              <a:rPr lang="zh-CN" altLang="en-US" sz="900" dirty="0">
                <a:solidFill>
                  <a:schemeClr val="bg1"/>
                </a:solidFill>
              </a:rPr>
              <a:t> </a:t>
            </a:r>
            <a:r>
              <a:rPr lang="en-US" altLang="zh-CN" sz="900" dirty="0">
                <a:solidFill>
                  <a:schemeClr val="bg1"/>
                </a:solidFill>
              </a:rPr>
              <a:t>creatives team giving design </a:t>
            </a:r>
            <a:r>
              <a:rPr lang="en-US" altLang="zh-CN" sz="900" b="1" dirty="0">
                <a:solidFill>
                  <a:srgbClr val="FF99CC"/>
                </a:solidFill>
              </a:rPr>
              <a:t>sample, pricing, estimated deadline </a:t>
            </a:r>
            <a:r>
              <a:rPr lang="en-US" altLang="zh-CN" sz="900" dirty="0">
                <a:solidFill>
                  <a:schemeClr val="bg1"/>
                </a:solidFill>
              </a:rPr>
              <a:t>and</a:t>
            </a:r>
            <a:r>
              <a:rPr lang="en-US" altLang="zh-CN" sz="900" b="1" dirty="0">
                <a:solidFill>
                  <a:srgbClr val="FF99CC"/>
                </a:solidFill>
              </a:rPr>
              <a:t> </a:t>
            </a:r>
            <a:r>
              <a:rPr lang="en-US" altLang="zh-CN" sz="900" dirty="0">
                <a:solidFill>
                  <a:schemeClr val="bg1"/>
                </a:solidFill>
              </a:rPr>
              <a:t>etc.</a:t>
            </a:r>
          </a:p>
          <a:p>
            <a:pPr marL="228600" indent="-228600">
              <a:buAutoNum type="arabicPeriod"/>
            </a:pPr>
            <a:endParaRPr lang="en-US" altLang="zh-CN" sz="900" dirty="0">
              <a:solidFill>
                <a:schemeClr val="bg1"/>
              </a:solidFill>
            </a:endParaRPr>
          </a:p>
          <a:p>
            <a:pPr marL="228600" indent="-228600">
              <a:buAutoNum type="arabicPeriod"/>
            </a:pPr>
            <a:r>
              <a:rPr lang="en-US" altLang="zh-CN" sz="900" dirty="0">
                <a:solidFill>
                  <a:schemeClr val="bg1"/>
                </a:solidFill>
              </a:rPr>
              <a:t>After creatives teams accept bid invitation and complete replying, brand owner </a:t>
            </a:r>
            <a:r>
              <a:rPr lang="en-US" altLang="zh-CN" sz="900" b="1" dirty="0">
                <a:solidFill>
                  <a:srgbClr val="FFFF00"/>
                </a:solidFill>
              </a:rPr>
              <a:t>contract</a:t>
            </a:r>
            <a:r>
              <a:rPr lang="en-US" altLang="zh-CN" sz="900" dirty="0">
                <a:solidFill>
                  <a:schemeClr val="bg1"/>
                </a:solidFill>
              </a:rPr>
              <a:t> with the best team according to bid info they gives and even the history performance and assessment before.</a:t>
            </a:r>
          </a:p>
          <a:p>
            <a:pPr marL="228600" indent="-228600">
              <a:buAutoNum type="arabicPeriod"/>
            </a:pPr>
            <a:endParaRPr lang="en-US" altLang="zh-CN" sz="900" dirty="0">
              <a:solidFill>
                <a:schemeClr val="bg1"/>
              </a:solidFill>
            </a:endParaRPr>
          </a:p>
          <a:p>
            <a:pPr marL="228600" indent="-228600">
              <a:buAutoNum type="arabicPeriod"/>
            </a:pPr>
            <a:r>
              <a:rPr lang="en-US" altLang="zh-CN" sz="900" dirty="0">
                <a:solidFill>
                  <a:schemeClr val="bg1"/>
                </a:solidFill>
              </a:rPr>
              <a:t>After contract signed, creative team complete production and upload workouts to cloud. </a:t>
            </a:r>
          </a:p>
          <a:p>
            <a:pPr marL="228600" indent="-228600">
              <a:buAutoNum type="arabicPeriod"/>
            </a:pPr>
            <a:endParaRPr lang="en-US" altLang="zh-CN" sz="900" dirty="0">
              <a:solidFill>
                <a:schemeClr val="bg1"/>
              </a:solidFill>
            </a:endParaRPr>
          </a:p>
          <a:p>
            <a:pPr marL="228600" indent="-228600">
              <a:buAutoNum type="arabicPeriod"/>
            </a:pPr>
            <a:r>
              <a:rPr lang="en-US" altLang="zh-CN" sz="900" dirty="0">
                <a:solidFill>
                  <a:schemeClr val="bg1"/>
                </a:solidFill>
              </a:rPr>
              <a:t>If brand owner want to dispatch creatives to channels, he or she could get down a creative file and </a:t>
            </a:r>
            <a:r>
              <a:rPr lang="en-US" altLang="zh-CN" sz="900" b="1" dirty="0">
                <a:solidFill>
                  <a:srgbClr val="FFFF00"/>
                </a:solidFill>
              </a:rPr>
              <a:t>tracking links </a:t>
            </a:r>
            <a:r>
              <a:rPr lang="en-US" altLang="zh-CN" sz="900" dirty="0">
                <a:solidFill>
                  <a:schemeClr val="bg1"/>
                </a:solidFill>
              </a:rPr>
              <a:t>which is led to destination sites and put these file and links combined together to channels.</a:t>
            </a:r>
          </a:p>
          <a:p>
            <a:pPr marL="228600" indent="-228600">
              <a:buAutoNum type="arabicPeriod"/>
            </a:pPr>
            <a:endParaRPr lang="en-US" altLang="zh-CN" sz="900" dirty="0">
              <a:solidFill>
                <a:schemeClr val="bg1"/>
              </a:solidFill>
            </a:endParaRPr>
          </a:p>
          <a:p>
            <a:pPr marL="228600" indent="-228600">
              <a:buAutoNum type="arabicPeriod"/>
            </a:pPr>
            <a:r>
              <a:rPr lang="en-US" altLang="zh-CN" sz="900" dirty="0">
                <a:solidFill>
                  <a:schemeClr val="bg1"/>
                </a:solidFill>
              </a:rPr>
              <a:t>We </a:t>
            </a:r>
            <a:r>
              <a:rPr lang="en-US" altLang="zh-CN" sz="900" b="1" dirty="0">
                <a:solidFill>
                  <a:srgbClr val="FFFF00"/>
                </a:solidFill>
              </a:rPr>
              <a:t>track</a:t>
            </a:r>
            <a:r>
              <a:rPr lang="en-US" altLang="zh-CN" sz="900" dirty="0">
                <a:solidFill>
                  <a:schemeClr val="bg1"/>
                </a:solidFill>
              </a:rPr>
              <a:t> the touching data including </a:t>
            </a:r>
            <a:r>
              <a:rPr lang="en-US" altLang="zh-CN" sz="900" b="1" dirty="0">
                <a:solidFill>
                  <a:srgbClr val="FFFF00"/>
                </a:solidFill>
              </a:rPr>
              <a:t>who touches the ads</a:t>
            </a:r>
            <a:r>
              <a:rPr lang="en-US" altLang="zh-CN" sz="900" dirty="0">
                <a:solidFill>
                  <a:schemeClr val="bg1"/>
                </a:solidFill>
              </a:rPr>
              <a:t>, </a:t>
            </a:r>
            <a:r>
              <a:rPr lang="en-US" altLang="zh-CN" sz="900" b="1" dirty="0">
                <a:solidFill>
                  <a:srgbClr val="FFFF00"/>
                </a:solidFill>
              </a:rPr>
              <a:t>the ads creative team</a:t>
            </a:r>
            <a:r>
              <a:rPr lang="en-US" altLang="zh-CN" sz="900" dirty="0">
                <a:solidFill>
                  <a:schemeClr val="bg1"/>
                </a:solidFill>
              </a:rPr>
              <a:t>, </a:t>
            </a:r>
            <a:r>
              <a:rPr lang="en-US" altLang="zh-CN" sz="900" b="1" dirty="0">
                <a:solidFill>
                  <a:srgbClr val="FFFF00"/>
                </a:solidFill>
              </a:rPr>
              <a:t>the order info </a:t>
            </a:r>
            <a:r>
              <a:rPr lang="en-US" altLang="zh-CN" sz="900" dirty="0">
                <a:solidFill>
                  <a:schemeClr val="bg1"/>
                </a:solidFill>
              </a:rPr>
              <a:t>and then process the data to assess the creative team performance in current creative request for the reference in next </a:t>
            </a:r>
            <a:r>
              <a:rPr lang="en-US" altLang="zh-CN" sz="900" dirty="0" smtClean="0">
                <a:solidFill>
                  <a:schemeClr val="bg1"/>
                </a:solidFill>
              </a:rPr>
              <a:t>contract or </a:t>
            </a:r>
            <a:r>
              <a:rPr lang="en-US" altLang="zh-CN" sz="900" dirty="0">
                <a:solidFill>
                  <a:schemeClr val="bg1"/>
                </a:solidFill>
              </a:rPr>
              <a:t>new brand owner to check and tag </a:t>
            </a:r>
            <a:r>
              <a:rPr lang="en-US" altLang="zh-CN" sz="900" dirty="0" smtClean="0">
                <a:solidFill>
                  <a:schemeClr val="bg1"/>
                </a:solidFill>
              </a:rPr>
              <a:t>the </a:t>
            </a:r>
            <a:r>
              <a:rPr lang="en-US" altLang="zh-CN" sz="900" dirty="0">
                <a:solidFill>
                  <a:schemeClr val="bg1"/>
                </a:solidFill>
              </a:rPr>
              <a:t>Creative team for easy search.</a:t>
            </a:r>
          </a:p>
          <a:p>
            <a:pPr marL="228600" indent="-228600">
              <a:buAutoNum type="arabicPeriod"/>
            </a:pPr>
            <a:endParaRPr lang="en-US" altLang="zh-CN" sz="900" dirty="0">
              <a:solidFill>
                <a:schemeClr val="bg1"/>
              </a:solidFill>
            </a:endParaRPr>
          </a:p>
          <a:p>
            <a:pPr marL="228600" indent="-228600">
              <a:buAutoNum type="arabicPeriod"/>
            </a:pPr>
            <a:r>
              <a:rPr lang="en-US" altLang="zh-CN" sz="900" dirty="0">
                <a:solidFill>
                  <a:schemeClr val="bg1"/>
                </a:solidFill>
              </a:rPr>
              <a:t>The platform will take the funds from brand owner temporary and pay to the creative teams after the contract closed .We </a:t>
            </a:r>
            <a:r>
              <a:rPr lang="en-US" altLang="zh-CN" sz="900" b="1" dirty="0">
                <a:solidFill>
                  <a:srgbClr val="FFFF00"/>
                </a:solidFill>
              </a:rPr>
              <a:t>get percentage up</a:t>
            </a:r>
            <a:r>
              <a:rPr lang="en-US" altLang="zh-CN" sz="900" dirty="0">
                <a:solidFill>
                  <a:schemeClr val="bg1"/>
                </a:solidFill>
              </a:rPr>
              <a:t> for the platform service </a:t>
            </a:r>
            <a:r>
              <a:rPr lang="en-US" altLang="zh-CN" sz="900" b="1" dirty="0">
                <a:solidFill>
                  <a:srgbClr val="FFFF00"/>
                </a:solidFill>
              </a:rPr>
              <a:t>from the request contract </a:t>
            </a:r>
            <a:r>
              <a:rPr lang="en-US" altLang="zh-CN" sz="900" dirty="0">
                <a:solidFill>
                  <a:schemeClr val="bg1"/>
                </a:solidFill>
              </a:rPr>
              <a:t>between creative team and brand owner.</a:t>
            </a:r>
            <a:endParaRPr lang="en-US" altLang="zh-CN" sz="1050" dirty="0">
              <a:solidFill>
                <a:schemeClr val="bg1"/>
              </a:solidFill>
            </a:endParaRPr>
          </a:p>
          <a:p>
            <a:pPr marL="228600" indent="-228600">
              <a:buAutoNum type="arabicPeriod"/>
            </a:pPr>
            <a:endParaRPr lang="en-US" altLang="zh-CN" sz="1050" dirty="0">
              <a:solidFill>
                <a:schemeClr val="bg1"/>
              </a:solidFill>
            </a:endParaRPr>
          </a:p>
        </p:txBody>
      </p:sp>
      <p:sp>
        <p:nvSpPr>
          <p:cNvPr id="118" name="右箭头 117"/>
          <p:cNvSpPr/>
          <p:nvPr/>
        </p:nvSpPr>
        <p:spPr>
          <a:xfrm rot="10800000">
            <a:off x="3466338" y="4196858"/>
            <a:ext cx="1350679" cy="422563"/>
          </a:xfrm>
          <a:prstGeom prst="rightArrow">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19" name="文本框 118"/>
          <p:cNvSpPr txBox="1"/>
          <p:nvPr/>
        </p:nvSpPr>
        <p:spPr>
          <a:xfrm>
            <a:off x="3378928" y="4312241"/>
            <a:ext cx="1663716" cy="184666"/>
          </a:xfrm>
          <a:prstGeom prst="rect">
            <a:avLst/>
          </a:prstGeom>
          <a:noFill/>
        </p:spPr>
        <p:txBody>
          <a:bodyPr wrap="square" rtlCol="0">
            <a:spAutoFit/>
          </a:bodyPr>
          <a:lstStyle/>
          <a:p>
            <a:pPr algn="ctr"/>
            <a:r>
              <a:rPr lang="en-US" altLang="zh-CN" sz="600" dirty="0">
                <a:solidFill>
                  <a:schemeClr val="bg1"/>
                </a:solidFill>
              </a:rPr>
              <a:t>Creative Data Flow Interface</a:t>
            </a:r>
            <a:endParaRPr lang="zh-CN" altLang="en-US" sz="600" dirty="0">
              <a:solidFill>
                <a:schemeClr val="bg1"/>
              </a:solidFill>
            </a:endParaRPr>
          </a:p>
        </p:txBody>
      </p:sp>
      <p:sp>
        <p:nvSpPr>
          <p:cNvPr id="120" name="右箭头 119"/>
          <p:cNvSpPr/>
          <p:nvPr/>
        </p:nvSpPr>
        <p:spPr>
          <a:xfrm>
            <a:off x="3293042" y="1229128"/>
            <a:ext cx="1717964" cy="358427"/>
          </a:xfrm>
          <a:prstGeom prst="rightArrow">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1" name="矩形 120"/>
          <p:cNvSpPr/>
          <p:nvPr/>
        </p:nvSpPr>
        <p:spPr>
          <a:xfrm>
            <a:off x="3301860" y="1289508"/>
            <a:ext cx="1515158" cy="215444"/>
          </a:xfrm>
          <a:prstGeom prst="rect">
            <a:avLst/>
          </a:prstGeom>
        </p:spPr>
        <p:txBody>
          <a:bodyPr wrap="none">
            <a:spAutoFit/>
          </a:bodyPr>
          <a:lstStyle/>
          <a:p>
            <a:pPr algn="ctr"/>
            <a:r>
              <a:rPr lang="en-US" altLang="zh-CN" sz="800" dirty="0">
                <a:solidFill>
                  <a:schemeClr val="bg1"/>
                </a:solidFill>
              </a:rPr>
              <a:t>Creative Delivery Interface</a:t>
            </a:r>
            <a:endParaRPr lang="zh-CN" altLang="en-US" sz="800" dirty="0">
              <a:solidFill>
                <a:schemeClr val="bg1"/>
              </a:solidFill>
            </a:endParaRPr>
          </a:p>
        </p:txBody>
      </p:sp>
      <p:sp>
        <p:nvSpPr>
          <p:cNvPr id="132" name="矩形 131"/>
          <p:cNvSpPr/>
          <p:nvPr/>
        </p:nvSpPr>
        <p:spPr>
          <a:xfrm>
            <a:off x="382584" y="1879003"/>
            <a:ext cx="1220206" cy="261610"/>
          </a:xfrm>
          <a:prstGeom prst="rect">
            <a:avLst/>
          </a:prstGeom>
        </p:spPr>
        <p:txBody>
          <a:bodyPr wrap="none">
            <a:spAutoFit/>
          </a:bodyPr>
          <a:lstStyle/>
          <a:p>
            <a:pPr algn="ctr"/>
            <a:r>
              <a:rPr lang="en-US" altLang="zh-CN" sz="1050" dirty="0">
                <a:solidFill>
                  <a:schemeClr val="bg1"/>
                </a:solidFill>
              </a:rPr>
              <a:t>Brand Owner A</a:t>
            </a:r>
            <a:endParaRPr lang="zh-CN" altLang="en-US" sz="1050" dirty="0">
              <a:solidFill>
                <a:schemeClr val="bg1"/>
              </a:solidFill>
            </a:endParaRPr>
          </a:p>
        </p:txBody>
      </p:sp>
      <p:sp>
        <p:nvSpPr>
          <p:cNvPr id="134" name="矩形 133"/>
          <p:cNvSpPr/>
          <p:nvPr/>
        </p:nvSpPr>
        <p:spPr>
          <a:xfrm>
            <a:off x="380057" y="3074185"/>
            <a:ext cx="1151277" cy="253916"/>
          </a:xfrm>
          <a:prstGeom prst="rect">
            <a:avLst/>
          </a:prstGeom>
        </p:spPr>
        <p:txBody>
          <a:bodyPr wrap="none">
            <a:spAutoFit/>
          </a:bodyPr>
          <a:lstStyle/>
          <a:p>
            <a:pPr algn="ctr"/>
            <a:r>
              <a:rPr lang="en-US" altLang="zh-CN" sz="1050" dirty="0">
                <a:solidFill>
                  <a:schemeClr val="bg1"/>
                </a:solidFill>
              </a:rPr>
              <a:t>Brand Owner B</a:t>
            </a:r>
            <a:endParaRPr lang="zh-CN" altLang="en-US" sz="1050" dirty="0">
              <a:solidFill>
                <a:schemeClr val="bg1"/>
              </a:solidFill>
            </a:endParaRPr>
          </a:p>
        </p:txBody>
      </p:sp>
      <p:sp>
        <p:nvSpPr>
          <p:cNvPr id="135" name="文本框 134"/>
          <p:cNvSpPr txBox="1"/>
          <p:nvPr/>
        </p:nvSpPr>
        <p:spPr>
          <a:xfrm>
            <a:off x="2118068" y="2758338"/>
            <a:ext cx="1227298" cy="338554"/>
          </a:xfrm>
          <a:prstGeom prst="rect">
            <a:avLst/>
          </a:prstGeom>
          <a:noFill/>
        </p:spPr>
        <p:txBody>
          <a:bodyPr wrap="square" rtlCol="0">
            <a:spAutoFit/>
          </a:bodyPr>
          <a:lstStyle/>
          <a:p>
            <a:pPr marL="171450" indent="-171450">
              <a:buFont typeface="Arial" panose="020B0604020202020204" pitchFamily="34" charset="0"/>
              <a:buChar char="•"/>
            </a:pPr>
            <a:r>
              <a:rPr lang="en-US" altLang="zh-CN" sz="800" dirty="0">
                <a:solidFill>
                  <a:schemeClr val="bg1"/>
                </a:solidFill>
              </a:rPr>
              <a:t>Score: 4.9</a:t>
            </a:r>
          </a:p>
          <a:p>
            <a:pPr marL="171450" indent="-171450">
              <a:buFont typeface="Arial" panose="020B0604020202020204" pitchFamily="34" charset="0"/>
              <a:buChar char="•"/>
            </a:pPr>
            <a:r>
              <a:rPr lang="en-US" altLang="zh-CN" sz="800" dirty="0">
                <a:solidFill>
                  <a:schemeClr val="bg1"/>
                </a:solidFill>
              </a:rPr>
              <a:t>Tag: Simple Style</a:t>
            </a:r>
            <a:endParaRPr lang="zh-CN" altLang="en-US" sz="1050" dirty="0">
              <a:solidFill>
                <a:schemeClr val="bg1"/>
              </a:solidFill>
            </a:endParaRPr>
          </a:p>
        </p:txBody>
      </p:sp>
      <p:sp>
        <p:nvSpPr>
          <p:cNvPr id="136" name="矩形 135"/>
          <p:cNvSpPr/>
          <p:nvPr/>
        </p:nvSpPr>
        <p:spPr>
          <a:xfrm>
            <a:off x="354963" y="4199055"/>
            <a:ext cx="1183337" cy="253916"/>
          </a:xfrm>
          <a:prstGeom prst="rect">
            <a:avLst/>
          </a:prstGeom>
        </p:spPr>
        <p:txBody>
          <a:bodyPr wrap="none">
            <a:spAutoFit/>
          </a:bodyPr>
          <a:lstStyle/>
          <a:p>
            <a:pPr algn="ctr"/>
            <a:r>
              <a:rPr lang="en-US" altLang="zh-CN" sz="1050" dirty="0">
                <a:solidFill>
                  <a:schemeClr val="bg1"/>
                </a:solidFill>
              </a:rPr>
              <a:t>Brand Owner C</a:t>
            </a:r>
            <a:endParaRPr lang="zh-CN" altLang="en-US" sz="1050" dirty="0">
              <a:solidFill>
                <a:schemeClr val="bg1"/>
              </a:solidFill>
            </a:endParaRPr>
          </a:p>
        </p:txBody>
      </p:sp>
      <p:sp>
        <p:nvSpPr>
          <p:cNvPr id="137" name="文本框 136"/>
          <p:cNvSpPr txBox="1"/>
          <p:nvPr/>
        </p:nvSpPr>
        <p:spPr>
          <a:xfrm>
            <a:off x="2100549" y="4617963"/>
            <a:ext cx="1484115" cy="338554"/>
          </a:xfrm>
          <a:prstGeom prst="rect">
            <a:avLst/>
          </a:prstGeom>
          <a:noFill/>
        </p:spPr>
        <p:txBody>
          <a:bodyPr wrap="square" rtlCol="0">
            <a:spAutoFit/>
          </a:bodyPr>
          <a:lstStyle/>
          <a:p>
            <a:pPr marL="171450" indent="-171450">
              <a:buFont typeface="Arial" panose="020B0604020202020204" pitchFamily="34" charset="0"/>
              <a:buChar char="•"/>
            </a:pPr>
            <a:r>
              <a:rPr lang="en-US" altLang="zh-CN" sz="800" dirty="0">
                <a:solidFill>
                  <a:schemeClr val="bg1"/>
                </a:solidFill>
              </a:rPr>
              <a:t>Score: 4.7</a:t>
            </a:r>
          </a:p>
          <a:p>
            <a:pPr marL="171450" indent="-171450">
              <a:buFont typeface="Arial" panose="020B0604020202020204" pitchFamily="34" charset="0"/>
              <a:buChar char="•"/>
            </a:pPr>
            <a:r>
              <a:rPr lang="en-US" altLang="zh-CN" sz="800" dirty="0">
                <a:solidFill>
                  <a:schemeClr val="bg1"/>
                </a:solidFill>
              </a:rPr>
              <a:t>Tag: Chinese Style</a:t>
            </a:r>
            <a:endParaRPr lang="zh-CN" altLang="en-US" sz="1050" dirty="0">
              <a:solidFill>
                <a:schemeClr val="bg1"/>
              </a:solidFill>
            </a:endParaRPr>
          </a:p>
        </p:txBody>
      </p:sp>
    </p:spTree>
    <p:extLst>
      <p:ext uri="{BB962C8B-B14F-4D97-AF65-F5344CB8AC3E}">
        <p14:creationId xmlns:p14="http://schemas.microsoft.com/office/powerpoint/2010/main" val="21869301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215153" y="497541"/>
            <a:ext cx="8680076" cy="4511488"/>
          </a:xfrm>
          <a:prstGeom prst="roundRect">
            <a:avLst>
              <a:gd name="adj" fmla="val 5192"/>
            </a:avLst>
          </a:prstGeom>
          <a:noFill/>
          <a:ln w="1905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圆角矩形 2"/>
          <p:cNvSpPr/>
          <p:nvPr/>
        </p:nvSpPr>
        <p:spPr>
          <a:xfrm>
            <a:off x="424193" y="705970"/>
            <a:ext cx="1353670" cy="4094630"/>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dirty="0"/>
          </a:p>
        </p:txBody>
      </p:sp>
      <p:sp>
        <p:nvSpPr>
          <p:cNvPr id="4" name="文本框 3"/>
          <p:cNvSpPr txBox="1"/>
          <p:nvPr/>
        </p:nvSpPr>
        <p:spPr>
          <a:xfrm>
            <a:off x="3099547" y="205153"/>
            <a:ext cx="2754280" cy="292388"/>
          </a:xfrm>
          <a:prstGeom prst="rect">
            <a:avLst/>
          </a:prstGeom>
          <a:noFill/>
        </p:spPr>
        <p:txBody>
          <a:bodyPr wrap="none" rtlCol="0">
            <a:spAutoFit/>
          </a:bodyPr>
          <a:lstStyle/>
          <a:p>
            <a:r>
              <a:rPr lang="en-US" altLang="zh-CN" dirty="0" smtClean="0">
                <a:solidFill>
                  <a:schemeClr val="bg1"/>
                </a:solidFill>
              </a:rPr>
              <a:t>AI Driven Marketing Automation</a:t>
            </a:r>
            <a:endParaRPr lang="zh-CN" altLang="en-US" dirty="0" smtClean="0">
              <a:solidFill>
                <a:schemeClr val="bg1"/>
              </a:solidFill>
            </a:endParaRPr>
          </a:p>
        </p:txBody>
      </p:sp>
      <p:sp>
        <p:nvSpPr>
          <p:cNvPr id="5" name="文本框 4"/>
          <p:cNvSpPr txBox="1"/>
          <p:nvPr/>
        </p:nvSpPr>
        <p:spPr>
          <a:xfrm>
            <a:off x="558369" y="796394"/>
            <a:ext cx="1043754" cy="261610"/>
          </a:xfrm>
          <a:prstGeom prst="rect">
            <a:avLst/>
          </a:prstGeom>
          <a:noFill/>
        </p:spPr>
        <p:txBody>
          <a:bodyPr wrap="square" rtlCol="0">
            <a:spAutoFit/>
          </a:bodyPr>
          <a:lstStyle/>
          <a:p>
            <a:pPr algn="ctr"/>
            <a:r>
              <a:rPr lang="en-US" altLang="zh-CN" sz="1100" dirty="0" smtClean="0">
                <a:solidFill>
                  <a:schemeClr val="bg1"/>
                </a:solidFill>
              </a:rPr>
              <a:t>Data Source</a:t>
            </a:r>
            <a:endParaRPr lang="zh-CN" altLang="en-US" sz="1100" dirty="0" smtClean="0">
              <a:solidFill>
                <a:schemeClr val="bg1"/>
              </a:solidFill>
            </a:endParaRPr>
          </a:p>
        </p:txBody>
      </p:sp>
      <p:sp>
        <p:nvSpPr>
          <p:cNvPr id="6" name="圆角矩形 5"/>
          <p:cNvSpPr/>
          <p:nvPr/>
        </p:nvSpPr>
        <p:spPr>
          <a:xfrm>
            <a:off x="457200" y="1159638"/>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Adobe Experience Cloud</a:t>
            </a:r>
            <a:endParaRPr lang="zh-CN" altLang="en-US" sz="800" dirty="0"/>
          </a:p>
        </p:txBody>
      </p:sp>
      <p:sp>
        <p:nvSpPr>
          <p:cNvPr id="7" name="圆角矩形 6"/>
          <p:cNvSpPr/>
          <p:nvPr/>
        </p:nvSpPr>
        <p:spPr>
          <a:xfrm>
            <a:off x="457200" y="1613306"/>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Google Marketing Cloud</a:t>
            </a:r>
            <a:endParaRPr lang="zh-CN" altLang="en-US" sz="800" dirty="0"/>
          </a:p>
        </p:txBody>
      </p:sp>
      <p:sp>
        <p:nvSpPr>
          <p:cNvPr id="8" name="圆角矩形 7"/>
          <p:cNvSpPr/>
          <p:nvPr/>
        </p:nvSpPr>
        <p:spPr>
          <a:xfrm>
            <a:off x="457200" y="2023653"/>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err="1" smtClean="0"/>
              <a:t>Unica</a:t>
            </a:r>
            <a:endParaRPr lang="zh-CN" altLang="en-US" sz="800" dirty="0"/>
          </a:p>
        </p:txBody>
      </p:sp>
      <p:sp>
        <p:nvSpPr>
          <p:cNvPr id="10" name="圆角矩形 9"/>
          <p:cNvSpPr/>
          <p:nvPr/>
        </p:nvSpPr>
        <p:spPr>
          <a:xfrm>
            <a:off x="457200" y="2441231"/>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err="1" smtClean="0"/>
              <a:t>Blukai</a:t>
            </a:r>
            <a:endParaRPr lang="zh-CN" altLang="en-US" sz="800" dirty="0"/>
          </a:p>
        </p:txBody>
      </p:sp>
      <p:sp>
        <p:nvSpPr>
          <p:cNvPr id="11" name="圆角矩形 10"/>
          <p:cNvSpPr/>
          <p:nvPr/>
        </p:nvSpPr>
        <p:spPr>
          <a:xfrm>
            <a:off x="457200" y="2846990"/>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CDP</a:t>
            </a:r>
            <a:endParaRPr lang="zh-CN" altLang="en-US" sz="800" dirty="0"/>
          </a:p>
        </p:txBody>
      </p:sp>
      <p:sp>
        <p:nvSpPr>
          <p:cNvPr id="12" name="圆角矩形 11"/>
          <p:cNvSpPr/>
          <p:nvPr/>
        </p:nvSpPr>
        <p:spPr>
          <a:xfrm>
            <a:off x="457200" y="3233592"/>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Other DMP</a:t>
            </a:r>
            <a:endParaRPr lang="zh-CN" altLang="en-US" sz="800" dirty="0"/>
          </a:p>
        </p:txBody>
      </p:sp>
      <p:sp>
        <p:nvSpPr>
          <p:cNvPr id="13" name="圆角矩形 12"/>
          <p:cNvSpPr/>
          <p:nvPr/>
        </p:nvSpPr>
        <p:spPr>
          <a:xfrm>
            <a:off x="457200" y="3640365"/>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Clients' Data</a:t>
            </a:r>
            <a:r>
              <a:rPr lang="en-US" altLang="zh-CN" sz="800" dirty="0" smtClean="0"/>
              <a:t> Lake</a:t>
            </a:r>
            <a:endParaRPr lang="zh-CN" altLang="en-US" sz="800" dirty="0"/>
          </a:p>
        </p:txBody>
      </p:sp>
      <p:sp>
        <p:nvSpPr>
          <p:cNvPr id="14" name="文本框 13"/>
          <p:cNvSpPr txBox="1"/>
          <p:nvPr/>
        </p:nvSpPr>
        <p:spPr>
          <a:xfrm>
            <a:off x="903275" y="4216668"/>
            <a:ext cx="353943" cy="792361"/>
          </a:xfrm>
          <a:prstGeom prst="rect">
            <a:avLst/>
          </a:prstGeom>
          <a:noFill/>
        </p:spPr>
        <p:txBody>
          <a:bodyPr vert="eaVert" wrap="square" rtlCol="0">
            <a:spAutoFit/>
          </a:bodyPr>
          <a:lstStyle/>
          <a:p>
            <a:r>
              <a:rPr lang="en-US" altLang="zh-CN" sz="1100" dirty="0" smtClean="0">
                <a:solidFill>
                  <a:schemeClr val="bg1"/>
                </a:solidFill>
              </a:rPr>
              <a:t>……</a:t>
            </a:r>
            <a:endParaRPr lang="zh-CN" altLang="en-US" sz="1100" dirty="0" smtClean="0">
              <a:solidFill>
                <a:schemeClr val="bg1"/>
              </a:solidFill>
            </a:endParaRPr>
          </a:p>
        </p:txBody>
      </p:sp>
      <p:sp>
        <p:nvSpPr>
          <p:cNvPr id="15" name="圆角矩形 14"/>
          <p:cNvSpPr/>
          <p:nvPr/>
        </p:nvSpPr>
        <p:spPr>
          <a:xfrm>
            <a:off x="2225685" y="705970"/>
            <a:ext cx="1353670" cy="4094630"/>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dirty="0"/>
          </a:p>
        </p:txBody>
      </p:sp>
      <p:sp>
        <p:nvSpPr>
          <p:cNvPr id="16" name="文本框 15"/>
          <p:cNvSpPr txBox="1"/>
          <p:nvPr/>
        </p:nvSpPr>
        <p:spPr>
          <a:xfrm>
            <a:off x="2422908" y="837674"/>
            <a:ext cx="942901" cy="261610"/>
          </a:xfrm>
          <a:prstGeom prst="rect">
            <a:avLst/>
          </a:prstGeom>
          <a:noFill/>
        </p:spPr>
        <p:txBody>
          <a:bodyPr wrap="square" rtlCol="0">
            <a:spAutoFit/>
          </a:bodyPr>
          <a:lstStyle/>
          <a:p>
            <a:pPr algn="ctr"/>
            <a:r>
              <a:rPr lang="en-US" altLang="zh-CN" sz="1100" dirty="0" smtClean="0">
                <a:solidFill>
                  <a:schemeClr val="bg1"/>
                </a:solidFill>
              </a:rPr>
              <a:t>Data Set</a:t>
            </a:r>
            <a:endParaRPr lang="zh-CN" altLang="en-US" sz="1100" dirty="0" smtClean="0">
              <a:solidFill>
                <a:schemeClr val="bg1"/>
              </a:solidFill>
            </a:endParaRPr>
          </a:p>
        </p:txBody>
      </p:sp>
      <p:sp>
        <p:nvSpPr>
          <p:cNvPr id="17" name="圆角矩形 16"/>
          <p:cNvSpPr/>
          <p:nvPr/>
        </p:nvSpPr>
        <p:spPr>
          <a:xfrm>
            <a:off x="2274990" y="1362021"/>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Potential Buyers</a:t>
            </a:r>
            <a:endParaRPr lang="zh-CN" altLang="en-US" sz="800" dirty="0"/>
          </a:p>
        </p:txBody>
      </p:sp>
      <p:sp>
        <p:nvSpPr>
          <p:cNvPr id="18" name="圆角矩形 17"/>
          <p:cNvSpPr/>
          <p:nvPr/>
        </p:nvSpPr>
        <p:spPr>
          <a:xfrm>
            <a:off x="2274990" y="1813540"/>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Returning Buyers</a:t>
            </a:r>
            <a:endParaRPr lang="zh-CN" altLang="en-US" sz="800" dirty="0"/>
          </a:p>
        </p:txBody>
      </p:sp>
      <p:sp>
        <p:nvSpPr>
          <p:cNvPr id="19" name="圆角矩形 18"/>
          <p:cNvSpPr/>
          <p:nvPr/>
        </p:nvSpPr>
        <p:spPr>
          <a:xfrm>
            <a:off x="2274990" y="2267208"/>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Optimized Channel Sets</a:t>
            </a:r>
            <a:endParaRPr lang="zh-CN" altLang="en-US" sz="800" dirty="0"/>
          </a:p>
        </p:txBody>
      </p:sp>
      <p:sp>
        <p:nvSpPr>
          <p:cNvPr id="20" name="圆角矩形 19"/>
          <p:cNvSpPr/>
          <p:nvPr/>
        </p:nvSpPr>
        <p:spPr>
          <a:xfrm>
            <a:off x="2274990" y="2718591"/>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Product Related Data Sets</a:t>
            </a:r>
            <a:endParaRPr lang="zh-CN" altLang="en-US" sz="800" dirty="0"/>
          </a:p>
        </p:txBody>
      </p:sp>
      <p:sp>
        <p:nvSpPr>
          <p:cNvPr id="21" name="圆角矩形 20"/>
          <p:cNvSpPr/>
          <p:nvPr/>
        </p:nvSpPr>
        <p:spPr>
          <a:xfrm>
            <a:off x="2274990" y="3191329"/>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Campaign Related Data Set</a:t>
            </a:r>
            <a:endParaRPr lang="zh-CN" altLang="en-US" sz="800" dirty="0"/>
          </a:p>
        </p:txBody>
      </p:sp>
      <p:sp>
        <p:nvSpPr>
          <p:cNvPr id="22" name="圆角矩形 21"/>
          <p:cNvSpPr/>
          <p:nvPr/>
        </p:nvSpPr>
        <p:spPr>
          <a:xfrm>
            <a:off x="2279473" y="3651891"/>
            <a:ext cx="1278984" cy="356347"/>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Featured Audience</a:t>
            </a:r>
            <a:endParaRPr lang="zh-CN" altLang="en-US" sz="800" dirty="0"/>
          </a:p>
        </p:txBody>
      </p:sp>
      <p:sp>
        <p:nvSpPr>
          <p:cNvPr id="24" name="文本框 23"/>
          <p:cNvSpPr txBox="1"/>
          <p:nvPr/>
        </p:nvSpPr>
        <p:spPr>
          <a:xfrm>
            <a:off x="2877748" y="4218589"/>
            <a:ext cx="353943" cy="792361"/>
          </a:xfrm>
          <a:prstGeom prst="rect">
            <a:avLst/>
          </a:prstGeom>
          <a:noFill/>
        </p:spPr>
        <p:txBody>
          <a:bodyPr vert="eaVert" wrap="square" rtlCol="0">
            <a:spAutoFit/>
          </a:bodyPr>
          <a:lstStyle/>
          <a:p>
            <a:r>
              <a:rPr lang="en-US" altLang="zh-CN" sz="1100" dirty="0" smtClean="0">
                <a:solidFill>
                  <a:schemeClr val="bg1"/>
                </a:solidFill>
              </a:rPr>
              <a:t>……</a:t>
            </a:r>
            <a:endParaRPr lang="zh-CN" altLang="en-US" sz="1100" dirty="0" smtClean="0">
              <a:solidFill>
                <a:schemeClr val="bg1"/>
              </a:solidFill>
            </a:endParaRPr>
          </a:p>
        </p:txBody>
      </p:sp>
      <p:sp>
        <p:nvSpPr>
          <p:cNvPr id="25" name="右箭头 24"/>
          <p:cNvSpPr/>
          <p:nvPr/>
        </p:nvSpPr>
        <p:spPr>
          <a:xfrm>
            <a:off x="1839878" y="2659156"/>
            <a:ext cx="340751" cy="349623"/>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26" name="圆角矩形 25"/>
          <p:cNvSpPr/>
          <p:nvPr/>
        </p:nvSpPr>
        <p:spPr>
          <a:xfrm>
            <a:off x="3999273" y="2558174"/>
            <a:ext cx="982770" cy="516764"/>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dirty="0"/>
          </a:p>
        </p:txBody>
      </p:sp>
      <p:sp>
        <p:nvSpPr>
          <p:cNvPr id="27" name="文本框 26"/>
          <p:cNvSpPr txBox="1"/>
          <p:nvPr/>
        </p:nvSpPr>
        <p:spPr>
          <a:xfrm>
            <a:off x="3949030" y="2607214"/>
            <a:ext cx="942901" cy="430887"/>
          </a:xfrm>
          <a:prstGeom prst="rect">
            <a:avLst/>
          </a:prstGeom>
          <a:noFill/>
        </p:spPr>
        <p:txBody>
          <a:bodyPr wrap="square" rtlCol="0">
            <a:spAutoFit/>
          </a:bodyPr>
          <a:lstStyle/>
          <a:p>
            <a:pPr algn="ctr"/>
            <a:r>
              <a:rPr lang="en-US" altLang="zh-CN" sz="1100" dirty="0" err="1" smtClean="0">
                <a:solidFill>
                  <a:schemeClr val="bg1"/>
                </a:solidFill>
              </a:rPr>
              <a:t>Tensorflow</a:t>
            </a:r>
            <a:r>
              <a:rPr lang="en-US" altLang="zh-CN" sz="1100" dirty="0" smtClean="0">
                <a:solidFill>
                  <a:schemeClr val="bg1"/>
                </a:solidFill>
              </a:rPr>
              <a:t> ML Engine</a:t>
            </a:r>
            <a:endParaRPr lang="zh-CN" altLang="en-US" sz="1100" dirty="0" smtClean="0">
              <a:solidFill>
                <a:schemeClr val="bg1"/>
              </a:solidFill>
            </a:endParaRPr>
          </a:p>
        </p:txBody>
      </p:sp>
      <p:sp>
        <p:nvSpPr>
          <p:cNvPr id="34" name="右箭头 33"/>
          <p:cNvSpPr/>
          <p:nvPr/>
        </p:nvSpPr>
        <p:spPr>
          <a:xfrm>
            <a:off x="3643842" y="2659156"/>
            <a:ext cx="340751" cy="349623"/>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p>
        </p:txBody>
      </p:sp>
      <p:sp>
        <p:nvSpPr>
          <p:cNvPr id="35" name="左大括号 34"/>
          <p:cNvSpPr/>
          <p:nvPr/>
        </p:nvSpPr>
        <p:spPr>
          <a:xfrm>
            <a:off x="5440616" y="860009"/>
            <a:ext cx="214848" cy="3913094"/>
          </a:xfrm>
          <a:prstGeom prst="leftBrace">
            <a:avLst>
              <a:gd name="adj1" fmla="val 152451"/>
              <a:gd name="adj2" fmla="val 50859"/>
            </a:avLst>
          </a:prstGeom>
          <a:ln w="15875">
            <a:prstDash val="lg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6" name="圆角矩形 35"/>
          <p:cNvSpPr/>
          <p:nvPr/>
        </p:nvSpPr>
        <p:spPr>
          <a:xfrm>
            <a:off x="5746742" y="837674"/>
            <a:ext cx="1069451" cy="516764"/>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err="1" smtClean="0">
                <a:solidFill>
                  <a:schemeClr val="bg1"/>
                </a:solidFill>
              </a:rPr>
              <a:t>DashBoard</a:t>
            </a:r>
            <a:endParaRPr lang="zh-CN" altLang="en-US" sz="1100" dirty="0">
              <a:solidFill>
                <a:schemeClr val="bg1"/>
              </a:solidFill>
            </a:endParaRPr>
          </a:p>
        </p:txBody>
      </p:sp>
      <p:sp>
        <p:nvSpPr>
          <p:cNvPr id="38" name="圆角矩形 37"/>
          <p:cNvSpPr/>
          <p:nvPr/>
        </p:nvSpPr>
        <p:spPr>
          <a:xfrm>
            <a:off x="5757381" y="1580716"/>
            <a:ext cx="1069451" cy="516764"/>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a:solidFill>
                  <a:schemeClr val="bg1"/>
                </a:solidFill>
              </a:rPr>
              <a:t>Smart BI</a:t>
            </a:r>
            <a:endParaRPr lang="zh-CN" altLang="en-US" sz="1100" dirty="0">
              <a:solidFill>
                <a:schemeClr val="bg1"/>
              </a:solidFill>
            </a:endParaRPr>
          </a:p>
        </p:txBody>
      </p:sp>
      <p:sp>
        <p:nvSpPr>
          <p:cNvPr id="40" name="右箭头 39"/>
          <p:cNvSpPr/>
          <p:nvPr/>
        </p:nvSpPr>
        <p:spPr>
          <a:xfrm>
            <a:off x="5023605" y="2660326"/>
            <a:ext cx="340751" cy="349623"/>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dirty="0"/>
          </a:p>
        </p:txBody>
      </p:sp>
      <p:sp>
        <p:nvSpPr>
          <p:cNvPr id="41" name="圆角矩形 40"/>
          <p:cNvSpPr/>
          <p:nvPr/>
        </p:nvSpPr>
        <p:spPr>
          <a:xfrm>
            <a:off x="5738649" y="2365017"/>
            <a:ext cx="1069451" cy="516764"/>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Data Application Task( API &amp; SDK)</a:t>
            </a:r>
            <a:endParaRPr lang="zh-CN" altLang="en-US" sz="800" dirty="0"/>
          </a:p>
        </p:txBody>
      </p:sp>
      <p:sp>
        <p:nvSpPr>
          <p:cNvPr id="43" name="圆角矩形 42"/>
          <p:cNvSpPr/>
          <p:nvPr/>
        </p:nvSpPr>
        <p:spPr>
          <a:xfrm>
            <a:off x="5754590" y="3004973"/>
            <a:ext cx="1069451" cy="516764"/>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smtClean="0"/>
              <a:t>Data Exportation API</a:t>
            </a:r>
            <a:endParaRPr lang="zh-CN" altLang="en-US" sz="900" dirty="0"/>
          </a:p>
        </p:txBody>
      </p:sp>
      <p:sp>
        <p:nvSpPr>
          <p:cNvPr id="45" name="五角星 44"/>
          <p:cNvSpPr/>
          <p:nvPr/>
        </p:nvSpPr>
        <p:spPr>
          <a:xfrm>
            <a:off x="1507751" y="846077"/>
            <a:ext cx="198956" cy="198956"/>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五角星 46"/>
          <p:cNvSpPr/>
          <p:nvPr/>
        </p:nvSpPr>
        <p:spPr>
          <a:xfrm>
            <a:off x="4789644" y="2739641"/>
            <a:ext cx="173136" cy="173136"/>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五角星 48"/>
          <p:cNvSpPr/>
          <p:nvPr/>
        </p:nvSpPr>
        <p:spPr>
          <a:xfrm>
            <a:off x="6531768" y="2429938"/>
            <a:ext cx="173136" cy="173136"/>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6099534" y="3651891"/>
            <a:ext cx="492443" cy="792361"/>
          </a:xfrm>
          <a:prstGeom prst="rect">
            <a:avLst/>
          </a:prstGeom>
          <a:noFill/>
        </p:spPr>
        <p:txBody>
          <a:bodyPr vert="eaVert" wrap="square" rtlCol="0">
            <a:spAutoFit/>
          </a:bodyPr>
          <a:lstStyle/>
          <a:p>
            <a:r>
              <a:rPr lang="en-US" altLang="zh-CN" sz="2000" dirty="0" smtClean="0">
                <a:solidFill>
                  <a:schemeClr val="bg1"/>
                </a:solidFill>
              </a:rPr>
              <a:t>……</a:t>
            </a:r>
            <a:endParaRPr lang="zh-CN" altLang="en-US" sz="2000" dirty="0" smtClean="0">
              <a:solidFill>
                <a:schemeClr val="bg1"/>
              </a:solidFill>
            </a:endParaRPr>
          </a:p>
        </p:txBody>
      </p:sp>
      <p:sp>
        <p:nvSpPr>
          <p:cNvPr id="53" name="虚尾箭头 52"/>
          <p:cNvSpPr/>
          <p:nvPr/>
        </p:nvSpPr>
        <p:spPr>
          <a:xfrm>
            <a:off x="6718758" y="2445381"/>
            <a:ext cx="685800" cy="385569"/>
          </a:xfrm>
          <a:prstGeom prst="striped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左大括号 53"/>
          <p:cNvSpPr/>
          <p:nvPr/>
        </p:nvSpPr>
        <p:spPr>
          <a:xfrm>
            <a:off x="7401187" y="901435"/>
            <a:ext cx="226591" cy="1967381"/>
          </a:xfrm>
          <a:prstGeom prst="leftBrace">
            <a:avLst>
              <a:gd name="adj1" fmla="val 152451"/>
              <a:gd name="adj2" fmla="val 88534"/>
            </a:avLst>
          </a:prstGeom>
          <a:ln w="15875">
            <a:prstDash val="lg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55" name="圆角矩形 54"/>
          <p:cNvSpPr/>
          <p:nvPr/>
        </p:nvSpPr>
        <p:spPr>
          <a:xfrm>
            <a:off x="7665226" y="1045033"/>
            <a:ext cx="1069451" cy="249589"/>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bg1"/>
                </a:solidFill>
              </a:rPr>
              <a:t>Sites/Servers</a:t>
            </a:r>
            <a:endParaRPr lang="zh-CN" altLang="en-US" sz="800" dirty="0">
              <a:solidFill>
                <a:schemeClr val="bg1"/>
              </a:solidFill>
            </a:endParaRPr>
          </a:p>
        </p:txBody>
      </p:sp>
      <p:sp>
        <p:nvSpPr>
          <p:cNvPr id="56" name="圆角矩形 55"/>
          <p:cNvSpPr/>
          <p:nvPr/>
        </p:nvSpPr>
        <p:spPr>
          <a:xfrm>
            <a:off x="7671138" y="1353539"/>
            <a:ext cx="1069451" cy="249589"/>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bg1"/>
                </a:solidFill>
              </a:rPr>
              <a:t>Apps</a:t>
            </a:r>
            <a:endParaRPr lang="zh-CN" altLang="en-US" sz="1100" dirty="0">
              <a:solidFill>
                <a:schemeClr val="bg1"/>
              </a:solidFill>
            </a:endParaRPr>
          </a:p>
        </p:txBody>
      </p:sp>
      <p:sp>
        <p:nvSpPr>
          <p:cNvPr id="57" name="圆角矩形 56"/>
          <p:cNvSpPr/>
          <p:nvPr/>
        </p:nvSpPr>
        <p:spPr>
          <a:xfrm>
            <a:off x="7662784" y="742625"/>
            <a:ext cx="1069451" cy="249589"/>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Offline Store</a:t>
            </a:r>
            <a:endParaRPr lang="zh-CN" altLang="en-US" sz="800" dirty="0"/>
          </a:p>
        </p:txBody>
      </p:sp>
      <p:sp>
        <p:nvSpPr>
          <p:cNvPr id="58" name="圆角矩形 57"/>
          <p:cNvSpPr/>
          <p:nvPr/>
        </p:nvSpPr>
        <p:spPr>
          <a:xfrm>
            <a:off x="7662784" y="1669460"/>
            <a:ext cx="1069451" cy="199198"/>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solidFill>
                  <a:schemeClr val="bg1"/>
                </a:solidFill>
              </a:rPr>
              <a:t>Channel Partners</a:t>
            </a:r>
            <a:endParaRPr lang="zh-CN" altLang="en-US" sz="800" dirty="0">
              <a:solidFill>
                <a:schemeClr val="bg1"/>
              </a:solidFill>
            </a:endParaRPr>
          </a:p>
        </p:txBody>
      </p:sp>
      <p:sp>
        <p:nvSpPr>
          <p:cNvPr id="59" name="圆角矩形 58"/>
          <p:cNvSpPr/>
          <p:nvPr/>
        </p:nvSpPr>
        <p:spPr>
          <a:xfrm>
            <a:off x="7671138" y="1927927"/>
            <a:ext cx="1069452" cy="270568"/>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Clients' Data</a:t>
            </a:r>
            <a:r>
              <a:rPr lang="en-US" altLang="zh-CN" sz="800" dirty="0" smtClean="0"/>
              <a:t> Lake</a:t>
            </a:r>
            <a:endParaRPr lang="zh-CN" altLang="en-US" sz="800" dirty="0"/>
          </a:p>
        </p:txBody>
      </p:sp>
      <p:sp>
        <p:nvSpPr>
          <p:cNvPr id="61" name="左大括号 60"/>
          <p:cNvSpPr/>
          <p:nvPr/>
        </p:nvSpPr>
        <p:spPr>
          <a:xfrm>
            <a:off x="7439478" y="3074938"/>
            <a:ext cx="226591" cy="1841467"/>
          </a:xfrm>
          <a:prstGeom prst="leftBrace">
            <a:avLst>
              <a:gd name="adj1" fmla="val 152451"/>
              <a:gd name="adj2" fmla="val 18465"/>
            </a:avLst>
          </a:prstGeom>
          <a:ln w="15875">
            <a:prstDash val="lg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2" name="虚尾箭头 61"/>
          <p:cNvSpPr/>
          <p:nvPr/>
        </p:nvSpPr>
        <p:spPr>
          <a:xfrm>
            <a:off x="6753678" y="3094347"/>
            <a:ext cx="685800" cy="385569"/>
          </a:xfrm>
          <a:prstGeom prst="striped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圆角矩形 62"/>
          <p:cNvSpPr/>
          <p:nvPr/>
        </p:nvSpPr>
        <p:spPr>
          <a:xfrm>
            <a:off x="7677522" y="3016621"/>
            <a:ext cx="1069452" cy="373431"/>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Clients' Data</a:t>
            </a:r>
            <a:r>
              <a:rPr lang="en-US" altLang="zh-CN" sz="800" dirty="0" smtClean="0"/>
              <a:t> Lake</a:t>
            </a:r>
            <a:endParaRPr lang="zh-CN" altLang="en-US" sz="800" dirty="0"/>
          </a:p>
        </p:txBody>
      </p:sp>
      <p:sp>
        <p:nvSpPr>
          <p:cNvPr id="64" name="圆角矩形 63"/>
          <p:cNvSpPr/>
          <p:nvPr/>
        </p:nvSpPr>
        <p:spPr>
          <a:xfrm>
            <a:off x="7677522" y="3452594"/>
            <a:ext cx="1069452" cy="373431"/>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Email </a:t>
            </a:r>
            <a:endParaRPr lang="zh-CN" altLang="en-US" sz="800" dirty="0"/>
          </a:p>
        </p:txBody>
      </p:sp>
      <p:sp>
        <p:nvSpPr>
          <p:cNvPr id="65" name="圆角矩形 64"/>
          <p:cNvSpPr/>
          <p:nvPr/>
        </p:nvSpPr>
        <p:spPr>
          <a:xfrm>
            <a:off x="7692294" y="3889479"/>
            <a:ext cx="1069452" cy="373431"/>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Excel/</a:t>
            </a:r>
            <a:r>
              <a:rPr lang="en-US" altLang="zh-CN" sz="800" dirty="0" smtClean="0"/>
              <a:t>csv </a:t>
            </a:r>
            <a:r>
              <a:rPr lang="en-US" altLang="zh-CN" sz="800" dirty="0" smtClean="0"/>
              <a:t>Download</a:t>
            </a:r>
            <a:endParaRPr lang="zh-CN" altLang="en-US" sz="800" dirty="0"/>
          </a:p>
        </p:txBody>
      </p:sp>
      <p:sp>
        <p:nvSpPr>
          <p:cNvPr id="66" name="文本框 65"/>
          <p:cNvSpPr txBox="1"/>
          <p:nvPr/>
        </p:nvSpPr>
        <p:spPr>
          <a:xfrm>
            <a:off x="8034286" y="4316831"/>
            <a:ext cx="492443" cy="792361"/>
          </a:xfrm>
          <a:prstGeom prst="rect">
            <a:avLst/>
          </a:prstGeom>
          <a:noFill/>
        </p:spPr>
        <p:txBody>
          <a:bodyPr vert="eaVert" wrap="square" rtlCol="0">
            <a:spAutoFit/>
          </a:bodyPr>
          <a:lstStyle/>
          <a:p>
            <a:r>
              <a:rPr lang="en-US" altLang="zh-CN" sz="2000" dirty="0" smtClean="0">
                <a:solidFill>
                  <a:schemeClr val="bg1"/>
                </a:solidFill>
              </a:rPr>
              <a:t>……</a:t>
            </a:r>
            <a:endParaRPr lang="zh-CN" altLang="en-US" sz="2000" dirty="0" smtClean="0">
              <a:solidFill>
                <a:schemeClr val="bg1"/>
              </a:solidFill>
            </a:endParaRPr>
          </a:p>
        </p:txBody>
      </p:sp>
      <p:sp>
        <p:nvSpPr>
          <p:cNvPr id="67" name="文本框 66"/>
          <p:cNvSpPr txBox="1"/>
          <p:nvPr/>
        </p:nvSpPr>
        <p:spPr>
          <a:xfrm>
            <a:off x="7975698" y="2261037"/>
            <a:ext cx="492443" cy="792361"/>
          </a:xfrm>
          <a:prstGeom prst="rect">
            <a:avLst/>
          </a:prstGeom>
          <a:noFill/>
        </p:spPr>
        <p:txBody>
          <a:bodyPr vert="eaVert" wrap="square" rtlCol="0">
            <a:spAutoFit/>
          </a:bodyPr>
          <a:lstStyle/>
          <a:p>
            <a:r>
              <a:rPr lang="en-US" altLang="zh-CN" sz="2000" dirty="0" smtClean="0">
                <a:solidFill>
                  <a:schemeClr val="bg1"/>
                </a:solidFill>
              </a:rPr>
              <a:t>……</a:t>
            </a:r>
            <a:endParaRPr lang="zh-CN" altLang="en-US" sz="2000" dirty="0" smtClean="0">
              <a:solidFill>
                <a:schemeClr val="bg1"/>
              </a:solidFill>
            </a:endParaRPr>
          </a:p>
        </p:txBody>
      </p:sp>
    </p:spTree>
    <p:extLst>
      <p:ext uri="{BB962C8B-B14F-4D97-AF65-F5344CB8AC3E}">
        <p14:creationId xmlns:p14="http://schemas.microsoft.com/office/powerpoint/2010/main" val="100855780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文本框 7"/>
          <p:cNvSpPr txBox="1">
            <a:spLocks noChangeArrowheads="1"/>
          </p:cNvSpPr>
          <p:nvPr/>
        </p:nvSpPr>
        <p:spPr bwMode="auto">
          <a:xfrm>
            <a:off x="1384300" y="2482850"/>
            <a:ext cx="6375400"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6600" dirty="0">
                <a:solidFill>
                  <a:schemeClr val="bg2"/>
                </a:solidFill>
                <a:latin typeface="Agency FB" pitchFamily="34" charset="0"/>
              </a:rPr>
              <a:t>THANK YOU</a:t>
            </a:r>
            <a:endParaRPr lang="zh-CN" altLang="en-US" sz="6600" dirty="0">
              <a:solidFill>
                <a:schemeClr val="bg2"/>
              </a:solidFill>
              <a:latin typeface="Agency FB" pitchFamily="34" charset="0"/>
            </a:endParaRPr>
          </a:p>
        </p:txBody>
      </p:sp>
      <p:grpSp>
        <p:nvGrpSpPr>
          <p:cNvPr id="30730" name="组合 18"/>
          <p:cNvGrpSpPr>
            <a:grpSpLocks/>
          </p:cNvGrpSpPr>
          <p:nvPr/>
        </p:nvGrpSpPr>
        <p:grpSpPr bwMode="auto">
          <a:xfrm>
            <a:off x="3527425" y="3795713"/>
            <a:ext cx="2089150" cy="446087"/>
            <a:chOff x="4703806" y="3847070"/>
            <a:chExt cx="2784389" cy="593124"/>
          </a:xfrm>
        </p:grpSpPr>
        <p:sp>
          <p:nvSpPr>
            <p:cNvPr id="20" name="矩形 19"/>
            <p:cNvSpPr/>
            <p:nvPr/>
          </p:nvSpPr>
          <p:spPr>
            <a:xfrm>
              <a:off x="4703806" y="3847070"/>
              <a:ext cx="2784389" cy="593124"/>
            </a:xfrm>
            <a:prstGeom prst="rect">
              <a:avLst/>
            </a:prstGeom>
            <a:noFill/>
            <a:ln>
              <a:solidFill>
                <a:schemeClr val="bg2"/>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013"/>
            </a:p>
          </p:txBody>
        </p:sp>
        <p:sp>
          <p:nvSpPr>
            <p:cNvPr id="21" name="等腰三角形 20"/>
            <p:cNvSpPr>
              <a:spLocks noChangeAspect="1"/>
            </p:cNvSpPr>
            <p:nvPr/>
          </p:nvSpPr>
          <p:spPr>
            <a:xfrm rot="5400000">
              <a:off x="5020462" y="3997647"/>
              <a:ext cx="289175" cy="287748"/>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013"/>
            </a:p>
          </p:txBody>
        </p:sp>
        <p:sp>
          <p:nvSpPr>
            <p:cNvPr id="30734" name="文本框 21"/>
            <p:cNvSpPr txBox="1">
              <a:spLocks noChangeArrowheads="1"/>
            </p:cNvSpPr>
            <p:nvPr/>
          </p:nvSpPr>
          <p:spPr bwMode="auto">
            <a:xfrm>
              <a:off x="5544866" y="3881309"/>
              <a:ext cx="1911178" cy="553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r>
                <a:rPr lang="en-US" altLang="zh-CN" sz="2100" dirty="0">
                  <a:solidFill>
                    <a:schemeClr val="bg2"/>
                  </a:solidFill>
                  <a:latin typeface="Agency FB" pitchFamily="34" charset="0"/>
                </a:rPr>
                <a:t>David Ding</a:t>
              </a:r>
              <a:endParaRPr lang="zh-CN" altLang="en-US" sz="2100" dirty="0">
                <a:solidFill>
                  <a:schemeClr val="bg2"/>
                </a:solidFill>
                <a:latin typeface="Agency FB" pitchFamily="34" charset="0"/>
              </a:endParaRPr>
            </a:p>
          </p:txBody>
        </p:sp>
      </p:grpSp>
      <p:sp>
        <p:nvSpPr>
          <p:cNvPr id="23" name="任意多边形 22"/>
          <p:cNvSpPr>
            <a:spLocks noChangeAspect="1"/>
          </p:cNvSpPr>
          <p:nvPr/>
        </p:nvSpPr>
        <p:spPr>
          <a:xfrm>
            <a:off x="4368800" y="4651375"/>
            <a:ext cx="336550" cy="336550"/>
          </a:xfrm>
          <a:custGeom>
            <a:avLst/>
            <a:gdLst>
              <a:gd name="connsiteX0" fmla="*/ 457544 w 540000"/>
              <a:gd name="connsiteY0" fmla="*/ 218691 h 538402"/>
              <a:gd name="connsiteX1" fmla="*/ 433336 w 540000"/>
              <a:gd name="connsiteY1" fmla="*/ 218724 h 538402"/>
              <a:gd name="connsiteX2" fmla="*/ 279353 w 540000"/>
              <a:gd name="connsiteY2" fmla="*/ 372708 h 538402"/>
              <a:gd name="connsiteX3" fmla="*/ 125790 w 540000"/>
              <a:gd name="connsiteY3" fmla="*/ 219144 h 538402"/>
              <a:gd name="connsiteX4" fmla="*/ 101648 w 540000"/>
              <a:gd name="connsiteY4" fmla="*/ 219177 h 538402"/>
              <a:gd name="connsiteX5" fmla="*/ 279353 w 540000"/>
              <a:gd name="connsiteY5" fmla="*/ 396882 h 538402"/>
              <a:gd name="connsiteX6" fmla="*/ 270000 w 540000"/>
              <a:gd name="connsiteY6" fmla="*/ 0 h 538402"/>
              <a:gd name="connsiteX7" fmla="*/ 540000 w 540000"/>
              <a:gd name="connsiteY7" fmla="*/ 269201 h 538402"/>
              <a:gd name="connsiteX8" fmla="*/ 270000 w 540000"/>
              <a:gd name="connsiteY8" fmla="*/ 538402 h 538402"/>
              <a:gd name="connsiteX9" fmla="*/ 0 w 540000"/>
              <a:gd name="connsiteY9" fmla="*/ 269201 h 538402"/>
              <a:gd name="connsiteX10" fmla="*/ 270000 w 540000"/>
              <a:gd name="connsiteY10" fmla="*/ 0 h 53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0000" h="538402">
                <a:moveTo>
                  <a:pt x="457544" y="218691"/>
                </a:moveTo>
                <a:lnTo>
                  <a:pt x="433336" y="218724"/>
                </a:lnTo>
                <a:lnTo>
                  <a:pt x="279353" y="372708"/>
                </a:lnTo>
                <a:lnTo>
                  <a:pt x="125790" y="219144"/>
                </a:lnTo>
                <a:lnTo>
                  <a:pt x="101648" y="219177"/>
                </a:lnTo>
                <a:lnTo>
                  <a:pt x="279353" y="396882"/>
                </a:lnTo>
                <a:close/>
                <a:moveTo>
                  <a:pt x="270000" y="0"/>
                </a:moveTo>
                <a:cubicBezTo>
                  <a:pt x="419117" y="0"/>
                  <a:pt x="540000" y="120525"/>
                  <a:pt x="540000" y="269201"/>
                </a:cubicBezTo>
                <a:cubicBezTo>
                  <a:pt x="540000" y="417877"/>
                  <a:pt x="419117" y="538402"/>
                  <a:pt x="270000" y="538402"/>
                </a:cubicBezTo>
                <a:cubicBezTo>
                  <a:pt x="120883" y="538402"/>
                  <a:pt x="0" y="417877"/>
                  <a:pt x="0" y="269201"/>
                </a:cubicBezTo>
                <a:cubicBezTo>
                  <a:pt x="0" y="120525"/>
                  <a:pt x="120883" y="0"/>
                  <a:pt x="270000" y="0"/>
                </a:cubicBezTo>
                <a:close/>
              </a:path>
            </a:pathLst>
          </a:custGeom>
          <a:solidFill>
            <a:srgbClr val="E7E6E6">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013"/>
          </a:p>
        </p:txBody>
      </p:sp>
      <p:grpSp>
        <p:nvGrpSpPr>
          <p:cNvPr id="2" name="组合 1"/>
          <p:cNvGrpSpPr/>
          <p:nvPr/>
        </p:nvGrpSpPr>
        <p:grpSpPr>
          <a:xfrm>
            <a:off x="1679795" y="1002366"/>
            <a:ext cx="5784410" cy="1364597"/>
            <a:chOff x="1476595" y="1002366"/>
            <a:chExt cx="5784410" cy="1364597"/>
          </a:xfrm>
        </p:grpSpPr>
        <p:sp>
          <p:nvSpPr>
            <p:cNvPr id="25" name="矩形 24"/>
            <p:cNvSpPr/>
            <p:nvPr/>
          </p:nvSpPr>
          <p:spPr>
            <a:xfrm>
              <a:off x="1476595" y="1002366"/>
              <a:ext cx="5784410" cy="1364597"/>
            </a:xfrm>
            <a:prstGeom prst="rect">
              <a:avLst/>
            </a:prstGeom>
            <a:noFill/>
            <a:ln w="28575">
              <a:solidFill>
                <a:schemeClr val="bg2"/>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26" name="矩形 25"/>
            <p:cNvSpPr/>
            <p:nvPr/>
          </p:nvSpPr>
          <p:spPr>
            <a:xfrm>
              <a:off x="2159154" y="1173662"/>
              <a:ext cx="4419287" cy="1015663"/>
            </a:xfrm>
            <a:prstGeom prst="rect">
              <a:avLst/>
            </a:prstGeom>
            <a:noFill/>
          </p:spPr>
          <p:txBody>
            <a:bodyPr wrap="none" lIns="91440" tIns="45720" rIns="91440" bIns="45720">
              <a:spAutoFit/>
            </a:bodyPr>
            <a:lstStyle/>
            <a:p>
              <a:pPr algn="ctr"/>
              <a:r>
                <a:rPr lang="en-US" altLang="zh-CN" sz="6000" dirty="0">
                  <a:ln w="0"/>
                  <a:solidFill>
                    <a:schemeClr val="accent1"/>
                  </a:solidFill>
                  <a:effectLst>
                    <a:outerShdw blurRad="38100" dist="25400" dir="5400000" algn="ctr" rotWithShape="0">
                      <a:srgbClr val="6E747A">
                        <a:alpha val="43000"/>
                      </a:srgbClr>
                    </a:outerShdw>
                  </a:effectLst>
                  <a:latin typeface="Impact" panose="020B0806030902050204" pitchFamily="34" charset="0"/>
                </a:rPr>
                <a:t>Ideas Factory</a:t>
              </a:r>
              <a:endParaRPr lang="zh-CN" altLang="en-US" sz="6000" dirty="0">
                <a:ln w="0"/>
                <a:solidFill>
                  <a:schemeClr val="accent1"/>
                </a:solidFill>
                <a:effectLst>
                  <a:outerShdw blurRad="38100" dist="25400" dir="5400000" algn="ctr" rotWithShape="0">
                    <a:srgbClr val="6E747A">
                      <a:alpha val="43000"/>
                    </a:srgbClr>
                  </a:outerShdw>
                </a:effectLst>
                <a:latin typeface="Impact" panose="020B0806030902050204" pitchFamily="34" charset="0"/>
              </a:endParaRPr>
            </a:p>
          </p:txBody>
        </p:sp>
      </p:grpSp>
    </p:spTree>
    <p:extLst>
      <p:ext uri="{BB962C8B-B14F-4D97-AF65-F5344CB8AC3E}">
        <p14:creationId xmlns:p14="http://schemas.microsoft.com/office/powerpoint/2010/main" val="2341039166"/>
      </p:ext>
    </p:extLst>
  </p:cSld>
  <p:clrMapOvr>
    <a:masterClrMapping/>
  </p:clrMapOvr>
  <p:transition spd="slow" advClick="0" advTm="665">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 2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8646" y="806787"/>
            <a:ext cx="1228725" cy="123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图片 26"/>
          <p:cNvPicPr>
            <a:picLocks noChangeAspect="1" noChangeArrowheads="1"/>
          </p:cNvPicPr>
          <p:nvPr/>
        </p:nvPicPr>
        <p:blipFill>
          <a:blip r:embed="rId4">
            <a:extLst>
              <a:ext uri="{28A0092B-C50C-407E-A947-70E740481C1C}">
                <a14:useLocalDpi xmlns:a14="http://schemas.microsoft.com/office/drawing/2010/main" val="0"/>
              </a:ext>
            </a:extLst>
          </a:blip>
          <a:srcRect r="7535"/>
          <a:stretch>
            <a:fillRect/>
          </a:stretch>
        </p:blipFill>
        <p:spPr bwMode="auto">
          <a:xfrm>
            <a:off x="900692" y="2043643"/>
            <a:ext cx="1235075" cy="1220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图片 27"/>
          <p:cNvPicPr>
            <a:picLocks noChangeAspect="1" noChangeArrowheads="1"/>
          </p:cNvPicPr>
          <p:nvPr/>
        </p:nvPicPr>
        <p:blipFill>
          <a:blip r:embed="rId5">
            <a:extLst>
              <a:ext uri="{28A0092B-C50C-407E-A947-70E740481C1C}">
                <a14:useLocalDpi xmlns:a14="http://schemas.microsoft.com/office/drawing/2010/main" val="0"/>
              </a:ext>
            </a:extLst>
          </a:blip>
          <a:srcRect l="6564" r="7132"/>
          <a:stretch>
            <a:fillRect/>
          </a:stretch>
        </p:blipFill>
        <p:spPr bwMode="auto">
          <a:xfrm>
            <a:off x="3370263" y="3268663"/>
            <a:ext cx="1223962" cy="1246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 name="文本框 45"/>
          <p:cNvSpPr>
            <a:spLocks noChangeArrowheads="1"/>
          </p:cNvSpPr>
          <p:nvPr/>
        </p:nvSpPr>
        <p:spPr bwMode="auto">
          <a:xfrm>
            <a:off x="501650" y="487363"/>
            <a:ext cx="22860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41" tIns="34270" rIns="68541" bIns="34270">
            <a:spAutoFit/>
          </a:bodyPr>
          <a:lstStyle/>
          <a:p>
            <a:pPr algn="ctr" eaLnBrk="1" hangingPunct="1"/>
            <a:r>
              <a:rPr lang="en-US" altLang="zh-CN" sz="2800" dirty="0">
                <a:solidFill>
                  <a:srgbClr val="F2F2F2"/>
                </a:solidFill>
                <a:ea typeface="Arial Unicode MS" pitchFamily="34" charset="-122"/>
                <a:cs typeface="Arial Unicode MS" pitchFamily="34" charset="-122"/>
                <a:sym typeface="微软雅黑" pitchFamily="34" charset="-122"/>
              </a:rPr>
              <a:t>CONTENTS</a:t>
            </a:r>
            <a:endParaRPr lang="zh-CN" altLang="en-US" sz="2800" dirty="0">
              <a:solidFill>
                <a:srgbClr val="F2F2F2"/>
              </a:solidFill>
              <a:ea typeface="Arial Unicode MS" pitchFamily="34" charset="-122"/>
              <a:cs typeface="Arial Unicode MS" pitchFamily="34" charset="-122"/>
              <a:sym typeface="微软雅黑" pitchFamily="34" charset="-122"/>
            </a:endParaRPr>
          </a:p>
        </p:txBody>
      </p:sp>
      <p:grpSp>
        <p:nvGrpSpPr>
          <p:cNvPr id="2" name="组合 1"/>
          <p:cNvGrpSpPr>
            <a:grpSpLocks/>
          </p:cNvGrpSpPr>
          <p:nvPr/>
        </p:nvGrpSpPr>
        <p:grpSpPr bwMode="auto">
          <a:xfrm>
            <a:off x="2140000" y="2041524"/>
            <a:ext cx="1227137" cy="1227137"/>
            <a:chOff x="3169166" y="2457450"/>
            <a:chExt cx="1638221" cy="1638300"/>
          </a:xfrm>
        </p:grpSpPr>
        <p:sp>
          <p:nvSpPr>
            <p:cNvPr id="33" name="矩形 4"/>
            <p:cNvSpPr>
              <a:spLocks noChangeArrowheads="1"/>
            </p:cNvSpPr>
            <p:nvPr/>
          </p:nvSpPr>
          <p:spPr bwMode="auto">
            <a:xfrm>
              <a:off x="3169166" y="2457450"/>
              <a:ext cx="1638221" cy="1638300"/>
            </a:xfrm>
            <a:prstGeom prst="rect">
              <a:avLst/>
            </a:prstGeom>
            <a:solidFill>
              <a:schemeClr val="bg1">
                <a:alpha val="20000"/>
              </a:schemeClr>
            </a:solidFill>
            <a:ln>
              <a:noFill/>
            </a:ln>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57" name="文本框 42"/>
            <p:cNvSpPr>
              <a:spLocks noChangeArrowheads="1"/>
            </p:cNvSpPr>
            <p:nvPr/>
          </p:nvSpPr>
          <p:spPr bwMode="auto">
            <a:xfrm>
              <a:off x="3191379" y="3423127"/>
              <a:ext cx="1558199" cy="64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5754" eaLnBrk="1" fontAlgn="auto" hangingPunct="1">
                <a:spcBef>
                  <a:spcPts val="0"/>
                </a:spcBef>
                <a:spcAft>
                  <a:spcPts val="0"/>
                </a:spcAft>
                <a:defRPr/>
              </a:pPr>
              <a:r>
                <a:rPr lang="en-US" altLang="zh-CN" sz="1274" dirty="0">
                  <a:solidFill>
                    <a:schemeClr val="bg1">
                      <a:lumMod val="95000"/>
                    </a:schemeClr>
                  </a:solidFill>
                  <a:ea typeface="+mn-ea"/>
                  <a:sym typeface="微软雅黑" pitchFamily="34" charset="-122"/>
                </a:rPr>
                <a:t>3.Nowadays Trends</a:t>
              </a:r>
              <a:endParaRPr lang="zh-CN" altLang="en-US" sz="1274" dirty="0">
                <a:solidFill>
                  <a:schemeClr val="bg1">
                    <a:lumMod val="95000"/>
                  </a:schemeClr>
                </a:solidFill>
                <a:ea typeface="+mn-ea"/>
                <a:sym typeface="微软雅黑" pitchFamily="34" charset="-122"/>
              </a:endParaRPr>
            </a:p>
          </p:txBody>
        </p:sp>
      </p:grpSp>
      <p:grpSp>
        <p:nvGrpSpPr>
          <p:cNvPr id="3" name="组合 2"/>
          <p:cNvGrpSpPr>
            <a:grpSpLocks/>
          </p:cNvGrpSpPr>
          <p:nvPr/>
        </p:nvGrpSpPr>
        <p:grpSpPr bwMode="auto">
          <a:xfrm>
            <a:off x="4589465" y="2048457"/>
            <a:ext cx="1237906" cy="1227138"/>
            <a:chOff x="4801501" y="2457449"/>
            <a:chExt cx="1643511" cy="1638300"/>
          </a:xfrm>
        </p:grpSpPr>
        <p:sp>
          <p:nvSpPr>
            <p:cNvPr id="34" name="矩形 5"/>
            <p:cNvSpPr>
              <a:spLocks noChangeArrowheads="1"/>
            </p:cNvSpPr>
            <p:nvPr/>
          </p:nvSpPr>
          <p:spPr bwMode="auto">
            <a:xfrm>
              <a:off x="4806791" y="2457449"/>
              <a:ext cx="1638221" cy="1638300"/>
            </a:xfrm>
            <a:prstGeom prst="rect">
              <a:avLst/>
            </a:prstGeom>
            <a:solidFill>
              <a:schemeClr val="bg1">
                <a:alpha val="30000"/>
              </a:schemeClr>
            </a:solidFill>
            <a:ln>
              <a:noFill/>
            </a:ln>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68" name="Freeform 8"/>
            <p:cNvSpPr>
              <a:spLocks noEditPoints="1"/>
            </p:cNvSpPr>
            <p:nvPr/>
          </p:nvSpPr>
          <p:spPr bwMode="auto">
            <a:xfrm>
              <a:off x="5208939" y="2749928"/>
              <a:ext cx="776780" cy="680329"/>
            </a:xfrm>
            <a:custGeom>
              <a:avLst/>
              <a:gdLst>
                <a:gd name="T0" fmla="*/ 92 w 137"/>
                <a:gd name="T1" fmla="*/ 69 h 120"/>
                <a:gd name="T2" fmla="*/ 76 w 137"/>
                <a:gd name="T3" fmla="*/ 52 h 120"/>
                <a:gd name="T4" fmla="*/ 75 w 137"/>
                <a:gd name="T5" fmla="*/ 38 h 120"/>
                <a:gd name="T6" fmla="*/ 69 w 137"/>
                <a:gd name="T7" fmla="*/ 44 h 120"/>
                <a:gd name="T8" fmla="*/ 52 w 137"/>
                <a:gd name="T9" fmla="*/ 28 h 120"/>
                <a:gd name="T10" fmla="*/ 41 w 137"/>
                <a:gd name="T11" fmla="*/ 37 h 120"/>
                <a:gd name="T12" fmla="*/ 18 w 137"/>
                <a:gd name="T13" fmla="*/ 38 h 120"/>
                <a:gd name="T14" fmla="*/ 16 w 137"/>
                <a:gd name="T15" fmla="*/ 52 h 120"/>
                <a:gd name="T16" fmla="*/ 0 w 137"/>
                <a:gd name="T17" fmla="*/ 69 h 120"/>
                <a:gd name="T18" fmla="*/ 9 w 137"/>
                <a:gd name="T19" fmla="*/ 80 h 120"/>
                <a:gd name="T20" fmla="*/ 10 w 137"/>
                <a:gd name="T21" fmla="*/ 103 h 120"/>
                <a:gd name="T22" fmla="*/ 24 w 137"/>
                <a:gd name="T23" fmla="*/ 104 h 120"/>
                <a:gd name="T24" fmla="*/ 41 w 137"/>
                <a:gd name="T25" fmla="*/ 120 h 120"/>
                <a:gd name="T26" fmla="*/ 52 w 137"/>
                <a:gd name="T27" fmla="*/ 111 h 120"/>
                <a:gd name="T28" fmla="*/ 72 w 137"/>
                <a:gd name="T29" fmla="*/ 107 h 120"/>
                <a:gd name="T30" fmla="*/ 83 w 137"/>
                <a:gd name="T31" fmla="*/ 103 h 120"/>
                <a:gd name="T32" fmla="*/ 83 w 137"/>
                <a:gd name="T33" fmla="*/ 80 h 120"/>
                <a:gd name="T34" fmla="*/ 72 w 137"/>
                <a:gd name="T35" fmla="*/ 84 h 120"/>
                <a:gd name="T36" fmla="*/ 46 w 137"/>
                <a:gd name="T37" fmla="*/ 101 h 120"/>
                <a:gd name="T38" fmla="*/ 46 w 137"/>
                <a:gd name="T39" fmla="*/ 47 h 120"/>
                <a:gd name="T40" fmla="*/ 73 w 137"/>
                <a:gd name="T41" fmla="*/ 74 h 120"/>
                <a:gd name="T42" fmla="*/ 129 w 137"/>
                <a:gd name="T43" fmla="*/ 77 h 120"/>
                <a:gd name="T44" fmla="*/ 137 w 137"/>
                <a:gd name="T45" fmla="*/ 85 h 120"/>
                <a:gd name="T46" fmla="*/ 133 w 137"/>
                <a:gd name="T47" fmla="*/ 91 h 120"/>
                <a:gd name="T48" fmla="*/ 132 w 137"/>
                <a:gd name="T49" fmla="*/ 102 h 120"/>
                <a:gd name="T50" fmla="*/ 125 w 137"/>
                <a:gd name="T51" fmla="*/ 103 h 120"/>
                <a:gd name="T52" fmla="*/ 117 w 137"/>
                <a:gd name="T53" fmla="*/ 111 h 120"/>
                <a:gd name="T54" fmla="*/ 111 w 137"/>
                <a:gd name="T55" fmla="*/ 107 h 120"/>
                <a:gd name="T56" fmla="*/ 100 w 137"/>
                <a:gd name="T57" fmla="*/ 106 h 120"/>
                <a:gd name="T58" fmla="*/ 99 w 137"/>
                <a:gd name="T59" fmla="*/ 99 h 120"/>
                <a:gd name="T60" fmla="*/ 91 w 137"/>
                <a:gd name="T61" fmla="*/ 91 h 120"/>
                <a:gd name="T62" fmla="*/ 96 w 137"/>
                <a:gd name="T63" fmla="*/ 85 h 120"/>
                <a:gd name="T64" fmla="*/ 96 w 137"/>
                <a:gd name="T65" fmla="*/ 74 h 120"/>
                <a:gd name="T66" fmla="*/ 103 w 137"/>
                <a:gd name="T67" fmla="*/ 73 h 120"/>
                <a:gd name="T68" fmla="*/ 111 w 137"/>
                <a:gd name="T69" fmla="*/ 65 h 120"/>
                <a:gd name="T70" fmla="*/ 117 w 137"/>
                <a:gd name="T71" fmla="*/ 70 h 120"/>
                <a:gd name="T72" fmla="*/ 128 w 137"/>
                <a:gd name="T73" fmla="*/ 70 h 120"/>
                <a:gd name="T74" fmla="*/ 129 w 137"/>
                <a:gd name="T75" fmla="*/ 77 h 120"/>
                <a:gd name="T76" fmla="*/ 128 w 137"/>
                <a:gd name="T77" fmla="*/ 88 h 120"/>
                <a:gd name="T78" fmla="*/ 101 w 137"/>
                <a:gd name="T79" fmla="*/ 88 h 120"/>
                <a:gd name="T80" fmla="*/ 114 w 137"/>
                <a:gd name="T81" fmla="*/ 102 h 120"/>
                <a:gd name="T82" fmla="*/ 137 w 137"/>
                <a:gd name="T83" fmla="*/ 27 h 120"/>
                <a:gd name="T84" fmla="*/ 131 w 137"/>
                <a:gd name="T85" fmla="*/ 34 h 120"/>
                <a:gd name="T86" fmla="*/ 131 w 137"/>
                <a:gd name="T87" fmla="*/ 50 h 120"/>
                <a:gd name="T88" fmla="*/ 122 w 137"/>
                <a:gd name="T89" fmla="*/ 51 h 120"/>
                <a:gd name="T90" fmla="*/ 111 w 137"/>
                <a:gd name="T91" fmla="*/ 61 h 120"/>
                <a:gd name="T92" fmla="*/ 103 w 137"/>
                <a:gd name="T93" fmla="*/ 55 h 120"/>
                <a:gd name="T94" fmla="*/ 88 w 137"/>
                <a:gd name="T95" fmla="*/ 55 h 120"/>
                <a:gd name="T96" fmla="*/ 87 w 137"/>
                <a:gd name="T97" fmla="*/ 46 h 120"/>
                <a:gd name="T98" fmla="*/ 76 w 137"/>
                <a:gd name="T99" fmla="*/ 34 h 120"/>
                <a:gd name="T100" fmla="*/ 82 w 137"/>
                <a:gd name="T101" fmla="*/ 27 h 120"/>
                <a:gd name="T102" fmla="*/ 83 w 137"/>
                <a:gd name="T103" fmla="*/ 12 h 120"/>
                <a:gd name="T104" fmla="*/ 92 w 137"/>
                <a:gd name="T105" fmla="*/ 11 h 120"/>
                <a:gd name="T106" fmla="*/ 103 w 137"/>
                <a:gd name="T107" fmla="*/ 0 h 120"/>
                <a:gd name="T108" fmla="*/ 110 w 137"/>
                <a:gd name="T109" fmla="*/ 6 h 120"/>
                <a:gd name="T110" fmla="*/ 126 w 137"/>
                <a:gd name="T111" fmla="*/ 7 h 120"/>
                <a:gd name="T112" fmla="*/ 127 w 137"/>
                <a:gd name="T113" fmla="*/ 16 h 120"/>
                <a:gd name="T114" fmla="*/ 107 w 137"/>
                <a:gd name="T115" fmla="*/ 49 h 120"/>
                <a:gd name="T116" fmla="*/ 89 w 137"/>
                <a:gd name="T117" fmla="*/ 31 h 120"/>
                <a:gd name="T118" fmla="*/ 125 w 137"/>
                <a:gd name="T119" fmla="*/ 3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20">
                  <a:moveTo>
                    <a:pt x="92" y="80"/>
                  </a:moveTo>
                  <a:cubicBezTo>
                    <a:pt x="92" y="69"/>
                    <a:pt x="92" y="69"/>
                    <a:pt x="92" y="69"/>
                  </a:cubicBezTo>
                  <a:cubicBezTo>
                    <a:pt x="83" y="69"/>
                    <a:pt x="83" y="69"/>
                    <a:pt x="83" y="69"/>
                  </a:cubicBezTo>
                  <a:cubicBezTo>
                    <a:pt x="82" y="62"/>
                    <a:pt x="80" y="57"/>
                    <a:pt x="76" y="52"/>
                  </a:cubicBezTo>
                  <a:cubicBezTo>
                    <a:pt x="83" y="45"/>
                    <a:pt x="83" y="45"/>
                    <a:pt x="83" y="45"/>
                  </a:cubicBezTo>
                  <a:cubicBezTo>
                    <a:pt x="75" y="38"/>
                    <a:pt x="75" y="38"/>
                    <a:pt x="75" y="38"/>
                  </a:cubicBezTo>
                  <a:cubicBezTo>
                    <a:pt x="72" y="41"/>
                    <a:pt x="72" y="41"/>
                    <a:pt x="72" y="41"/>
                  </a:cubicBezTo>
                  <a:cubicBezTo>
                    <a:pt x="69" y="44"/>
                    <a:pt x="69" y="44"/>
                    <a:pt x="69" y="44"/>
                  </a:cubicBezTo>
                  <a:cubicBezTo>
                    <a:pt x="64" y="40"/>
                    <a:pt x="58" y="38"/>
                    <a:pt x="52" y="37"/>
                  </a:cubicBezTo>
                  <a:cubicBezTo>
                    <a:pt x="52" y="28"/>
                    <a:pt x="52" y="28"/>
                    <a:pt x="52" y="28"/>
                  </a:cubicBezTo>
                  <a:cubicBezTo>
                    <a:pt x="41" y="28"/>
                    <a:pt x="41" y="28"/>
                    <a:pt x="41" y="28"/>
                  </a:cubicBezTo>
                  <a:cubicBezTo>
                    <a:pt x="41" y="37"/>
                    <a:pt x="41" y="37"/>
                    <a:pt x="41" y="37"/>
                  </a:cubicBezTo>
                  <a:cubicBezTo>
                    <a:pt x="35" y="38"/>
                    <a:pt x="29" y="40"/>
                    <a:pt x="24" y="44"/>
                  </a:cubicBezTo>
                  <a:cubicBezTo>
                    <a:pt x="18" y="38"/>
                    <a:pt x="18" y="38"/>
                    <a:pt x="18" y="38"/>
                  </a:cubicBezTo>
                  <a:cubicBezTo>
                    <a:pt x="10" y="46"/>
                    <a:pt x="10" y="46"/>
                    <a:pt x="10" y="46"/>
                  </a:cubicBezTo>
                  <a:cubicBezTo>
                    <a:pt x="16" y="52"/>
                    <a:pt x="16" y="52"/>
                    <a:pt x="16" y="52"/>
                  </a:cubicBezTo>
                  <a:cubicBezTo>
                    <a:pt x="13" y="57"/>
                    <a:pt x="10" y="63"/>
                    <a:pt x="9" y="69"/>
                  </a:cubicBezTo>
                  <a:cubicBezTo>
                    <a:pt x="0" y="69"/>
                    <a:pt x="0" y="69"/>
                    <a:pt x="0" y="69"/>
                  </a:cubicBezTo>
                  <a:cubicBezTo>
                    <a:pt x="0" y="80"/>
                    <a:pt x="0" y="80"/>
                    <a:pt x="0" y="80"/>
                  </a:cubicBezTo>
                  <a:cubicBezTo>
                    <a:pt x="9" y="80"/>
                    <a:pt x="9" y="80"/>
                    <a:pt x="9" y="80"/>
                  </a:cubicBezTo>
                  <a:cubicBezTo>
                    <a:pt x="10" y="86"/>
                    <a:pt x="13" y="92"/>
                    <a:pt x="16" y="97"/>
                  </a:cubicBezTo>
                  <a:cubicBezTo>
                    <a:pt x="10" y="103"/>
                    <a:pt x="10" y="103"/>
                    <a:pt x="10" y="103"/>
                  </a:cubicBezTo>
                  <a:cubicBezTo>
                    <a:pt x="18" y="111"/>
                    <a:pt x="18" y="111"/>
                    <a:pt x="18" y="111"/>
                  </a:cubicBezTo>
                  <a:cubicBezTo>
                    <a:pt x="24" y="104"/>
                    <a:pt x="24" y="104"/>
                    <a:pt x="24" y="104"/>
                  </a:cubicBezTo>
                  <a:cubicBezTo>
                    <a:pt x="29" y="108"/>
                    <a:pt x="35" y="110"/>
                    <a:pt x="41" y="111"/>
                  </a:cubicBezTo>
                  <a:cubicBezTo>
                    <a:pt x="41" y="120"/>
                    <a:pt x="41" y="120"/>
                    <a:pt x="41" y="120"/>
                  </a:cubicBezTo>
                  <a:cubicBezTo>
                    <a:pt x="52" y="120"/>
                    <a:pt x="52" y="120"/>
                    <a:pt x="52" y="120"/>
                  </a:cubicBezTo>
                  <a:cubicBezTo>
                    <a:pt x="52" y="111"/>
                    <a:pt x="52" y="111"/>
                    <a:pt x="52" y="111"/>
                  </a:cubicBezTo>
                  <a:cubicBezTo>
                    <a:pt x="58" y="110"/>
                    <a:pt x="64" y="108"/>
                    <a:pt x="69" y="104"/>
                  </a:cubicBezTo>
                  <a:cubicBezTo>
                    <a:pt x="72" y="107"/>
                    <a:pt x="72" y="107"/>
                    <a:pt x="72" y="107"/>
                  </a:cubicBezTo>
                  <a:cubicBezTo>
                    <a:pt x="75" y="111"/>
                    <a:pt x="75" y="111"/>
                    <a:pt x="75" y="111"/>
                  </a:cubicBezTo>
                  <a:cubicBezTo>
                    <a:pt x="83" y="103"/>
                    <a:pt x="83" y="103"/>
                    <a:pt x="83" y="103"/>
                  </a:cubicBezTo>
                  <a:cubicBezTo>
                    <a:pt x="77" y="96"/>
                    <a:pt x="77" y="96"/>
                    <a:pt x="77" y="96"/>
                  </a:cubicBezTo>
                  <a:cubicBezTo>
                    <a:pt x="80" y="91"/>
                    <a:pt x="83" y="86"/>
                    <a:pt x="83" y="80"/>
                  </a:cubicBezTo>
                  <a:cubicBezTo>
                    <a:pt x="92" y="80"/>
                    <a:pt x="92" y="80"/>
                    <a:pt x="92" y="80"/>
                  </a:cubicBezTo>
                  <a:close/>
                  <a:moveTo>
                    <a:pt x="72" y="84"/>
                  </a:moveTo>
                  <a:cubicBezTo>
                    <a:pt x="72" y="84"/>
                    <a:pt x="72" y="84"/>
                    <a:pt x="72" y="84"/>
                  </a:cubicBezTo>
                  <a:cubicBezTo>
                    <a:pt x="68" y="94"/>
                    <a:pt x="58" y="101"/>
                    <a:pt x="46" y="101"/>
                  </a:cubicBezTo>
                  <a:cubicBezTo>
                    <a:pt x="31" y="101"/>
                    <a:pt x="19" y="89"/>
                    <a:pt x="19" y="74"/>
                  </a:cubicBezTo>
                  <a:cubicBezTo>
                    <a:pt x="19" y="59"/>
                    <a:pt x="31" y="47"/>
                    <a:pt x="46" y="47"/>
                  </a:cubicBezTo>
                  <a:cubicBezTo>
                    <a:pt x="58" y="47"/>
                    <a:pt x="68" y="54"/>
                    <a:pt x="72" y="64"/>
                  </a:cubicBezTo>
                  <a:cubicBezTo>
                    <a:pt x="73" y="67"/>
                    <a:pt x="73" y="71"/>
                    <a:pt x="73" y="74"/>
                  </a:cubicBezTo>
                  <a:cubicBezTo>
                    <a:pt x="73" y="78"/>
                    <a:pt x="73" y="81"/>
                    <a:pt x="72" y="84"/>
                  </a:cubicBezTo>
                  <a:close/>
                  <a:moveTo>
                    <a:pt x="129" y="77"/>
                  </a:moveTo>
                  <a:cubicBezTo>
                    <a:pt x="131" y="79"/>
                    <a:pt x="132" y="82"/>
                    <a:pt x="133" y="85"/>
                  </a:cubicBezTo>
                  <a:cubicBezTo>
                    <a:pt x="137" y="85"/>
                    <a:pt x="137" y="85"/>
                    <a:pt x="137" y="85"/>
                  </a:cubicBezTo>
                  <a:cubicBezTo>
                    <a:pt x="137" y="91"/>
                    <a:pt x="137" y="91"/>
                    <a:pt x="137" y="91"/>
                  </a:cubicBezTo>
                  <a:cubicBezTo>
                    <a:pt x="133" y="91"/>
                    <a:pt x="133" y="91"/>
                    <a:pt x="133" y="91"/>
                  </a:cubicBezTo>
                  <a:cubicBezTo>
                    <a:pt x="132" y="94"/>
                    <a:pt x="131" y="97"/>
                    <a:pt x="129" y="99"/>
                  </a:cubicBezTo>
                  <a:cubicBezTo>
                    <a:pt x="132" y="102"/>
                    <a:pt x="132" y="102"/>
                    <a:pt x="132" y="102"/>
                  </a:cubicBezTo>
                  <a:cubicBezTo>
                    <a:pt x="129" y="106"/>
                    <a:pt x="129" y="106"/>
                    <a:pt x="129" y="106"/>
                  </a:cubicBezTo>
                  <a:cubicBezTo>
                    <a:pt x="125" y="103"/>
                    <a:pt x="125" y="103"/>
                    <a:pt x="125" y="103"/>
                  </a:cubicBezTo>
                  <a:cubicBezTo>
                    <a:pt x="123" y="105"/>
                    <a:pt x="120" y="106"/>
                    <a:pt x="117" y="107"/>
                  </a:cubicBezTo>
                  <a:cubicBezTo>
                    <a:pt x="117" y="111"/>
                    <a:pt x="117" y="111"/>
                    <a:pt x="117" y="111"/>
                  </a:cubicBezTo>
                  <a:cubicBezTo>
                    <a:pt x="111" y="111"/>
                    <a:pt x="111" y="111"/>
                    <a:pt x="111" y="111"/>
                  </a:cubicBezTo>
                  <a:cubicBezTo>
                    <a:pt x="111" y="107"/>
                    <a:pt x="111" y="107"/>
                    <a:pt x="111" y="107"/>
                  </a:cubicBezTo>
                  <a:cubicBezTo>
                    <a:pt x="108" y="106"/>
                    <a:pt x="105" y="105"/>
                    <a:pt x="103" y="103"/>
                  </a:cubicBezTo>
                  <a:cubicBezTo>
                    <a:pt x="100" y="106"/>
                    <a:pt x="100" y="106"/>
                    <a:pt x="100" y="106"/>
                  </a:cubicBezTo>
                  <a:cubicBezTo>
                    <a:pt x="96" y="102"/>
                    <a:pt x="96" y="102"/>
                    <a:pt x="96" y="102"/>
                  </a:cubicBezTo>
                  <a:cubicBezTo>
                    <a:pt x="99" y="99"/>
                    <a:pt x="99" y="99"/>
                    <a:pt x="99" y="99"/>
                  </a:cubicBezTo>
                  <a:cubicBezTo>
                    <a:pt x="97" y="97"/>
                    <a:pt x="96" y="94"/>
                    <a:pt x="96" y="91"/>
                  </a:cubicBezTo>
                  <a:cubicBezTo>
                    <a:pt x="91" y="91"/>
                    <a:pt x="91" y="91"/>
                    <a:pt x="91" y="91"/>
                  </a:cubicBezTo>
                  <a:cubicBezTo>
                    <a:pt x="91" y="85"/>
                    <a:pt x="91" y="85"/>
                    <a:pt x="91" y="85"/>
                  </a:cubicBezTo>
                  <a:cubicBezTo>
                    <a:pt x="96" y="85"/>
                    <a:pt x="96" y="85"/>
                    <a:pt x="96" y="85"/>
                  </a:cubicBezTo>
                  <a:cubicBezTo>
                    <a:pt x="96" y="82"/>
                    <a:pt x="97" y="79"/>
                    <a:pt x="99" y="77"/>
                  </a:cubicBezTo>
                  <a:cubicBezTo>
                    <a:pt x="96" y="74"/>
                    <a:pt x="96" y="74"/>
                    <a:pt x="96" y="74"/>
                  </a:cubicBezTo>
                  <a:cubicBezTo>
                    <a:pt x="100" y="70"/>
                    <a:pt x="100" y="70"/>
                    <a:pt x="100" y="70"/>
                  </a:cubicBezTo>
                  <a:cubicBezTo>
                    <a:pt x="103" y="73"/>
                    <a:pt x="103" y="73"/>
                    <a:pt x="103" y="73"/>
                  </a:cubicBezTo>
                  <a:cubicBezTo>
                    <a:pt x="105" y="71"/>
                    <a:pt x="108" y="70"/>
                    <a:pt x="111" y="70"/>
                  </a:cubicBezTo>
                  <a:cubicBezTo>
                    <a:pt x="111" y="65"/>
                    <a:pt x="111" y="65"/>
                    <a:pt x="111" y="65"/>
                  </a:cubicBezTo>
                  <a:cubicBezTo>
                    <a:pt x="117" y="65"/>
                    <a:pt x="117" y="65"/>
                    <a:pt x="117" y="65"/>
                  </a:cubicBezTo>
                  <a:cubicBezTo>
                    <a:pt x="117" y="70"/>
                    <a:pt x="117" y="70"/>
                    <a:pt x="117" y="70"/>
                  </a:cubicBezTo>
                  <a:cubicBezTo>
                    <a:pt x="120" y="70"/>
                    <a:pt x="123" y="71"/>
                    <a:pt x="125" y="73"/>
                  </a:cubicBezTo>
                  <a:cubicBezTo>
                    <a:pt x="128" y="70"/>
                    <a:pt x="128" y="70"/>
                    <a:pt x="128" y="70"/>
                  </a:cubicBezTo>
                  <a:cubicBezTo>
                    <a:pt x="132" y="74"/>
                    <a:pt x="132" y="74"/>
                    <a:pt x="132" y="74"/>
                  </a:cubicBezTo>
                  <a:cubicBezTo>
                    <a:pt x="129" y="77"/>
                    <a:pt x="129" y="77"/>
                    <a:pt x="129" y="77"/>
                  </a:cubicBezTo>
                  <a:close/>
                  <a:moveTo>
                    <a:pt x="114" y="102"/>
                  </a:moveTo>
                  <a:cubicBezTo>
                    <a:pt x="122" y="102"/>
                    <a:pt x="128" y="96"/>
                    <a:pt x="128" y="88"/>
                  </a:cubicBezTo>
                  <a:cubicBezTo>
                    <a:pt x="128" y="81"/>
                    <a:pt x="122" y="75"/>
                    <a:pt x="114" y="75"/>
                  </a:cubicBezTo>
                  <a:cubicBezTo>
                    <a:pt x="107" y="75"/>
                    <a:pt x="101" y="81"/>
                    <a:pt x="101" y="88"/>
                  </a:cubicBezTo>
                  <a:cubicBezTo>
                    <a:pt x="101" y="96"/>
                    <a:pt x="107" y="102"/>
                    <a:pt x="114" y="102"/>
                  </a:cubicBezTo>
                  <a:cubicBezTo>
                    <a:pt x="114" y="102"/>
                    <a:pt x="114" y="102"/>
                    <a:pt x="114" y="102"/>
                  </a:cubicBezTo>
                  <a:close/>
                  <a:moveTo>
                    <a:pt x="131" y="27"/>
                  </a:moveTo>
                  <a:cubicBezTo>
                    <a:pt x="137" y="27"/>
                    <a:pt x="137" y="27"/>
                    <a:pt x="137" y="27"/>
                  </a:cubicBezTo>
                  <a:cubicBezTo>
                    <a:pt x="137" y="34"/>
                    <a:pt x="137" y="34"/>
                    <a:pt x="137" y="34"/>
                  </a:cubicBezTo>
                  <a:cubicBezTo>
                    <a:pt x="131" y="34"/>
                    <a:pt x="131" y="34"/>
                    <a:pt x="131" y="34"/>
                  </a:cubicBezTo>
                  <a:cubicBezTo>
                    <a:pt x="131" y="38"/>
                    <a:pt x="129" y="42"/>
                    <a:pt x="127" y="45"/>
                  </a:cubicBezTo>
                  <a:cubicBezTo>
                    <a:pt x="131" y="50"/>
                    <a:pt x="131" y="50"/>
                    <a:pt x="131" y="50"/>
                  </a:cubicBezTo>
                  <a:cubicBezTo>
                    <a:pt x="126" y="55"/>
                    <a:pt x="126" y="55"/>
                    <a:pt x="126" y="55"/>
                  </a:cubicBezTo>
                  <a:cubicBezTo>
                    <a:pt x="122" y="51"/>
                    <a:pt x="122" y="51"/>
                    <a:pt x="122" y="51"/>
                  </a:cubicBezTo>
                  <a:cubicBezTo>
                    <a:pt x="118" y="53"/>
                    <a:pt x="115" y="55"/>
                    <a:pt x="111" y="55"/>
                  </a:cubicBezTo>
                  <a:cubicBezTo>
                    <a:pt x="111" y="61"/>
                    <a:pt x="111" y="61"/>
                    <a:pt x="111" y="61"/>
                  </a:cubicBezTo>
                  <a:cubicBezTo>
                    <a:pt x="103" y="61"/>
                    <a:pt x="103" y="61"/>
                    <a:pt x="103" y="61"/>
                  </a:cubicBezTo>
                  <a:cubicBezTo>
                    <a:pt x="103" y="55"/>
                    <a:pt x="103" y="55"/>
                    <a:pt x="103" y="55"/>
                  </a:cubicBezTo>
                  <a:cubicBezTo>
                    <a:pt x="99" y="55"/>
                    <a:pt x="95" y="53"/>
                    <a:pt x="92" y="51"/>
                  </a:cubicBezTo>
                  <a:cubicBezTo>
                    <a:pt x="88" y="55"/>
                    <a:pt x="88" y="55"/>
                    <a:pt x="88" y="55"/>
                  </a:cubicBezTo>
                  <a:cubicBezTo>
                    <a:pt x="83" y="50"/>
                    <a:pt x="83" y="50"/>
                    <a:pt x="83" y="50"/>
                  </a:cubicBezTo>
                  <a:cubicBezTo>
                    <a:pt x="87" y="46"/>
                    <a:pt x="87" y="46"/>
                    <a:pt x="87" y="46"/>
                  </a:cubicBezTo>
                  <a:cubicBezTo>
                    <a:pt x="85" y="42"/>
                    <a:pt x="83" y="39"/>
                    <a:pt x="82" y="34"/>
                  </a:cubicBezTo>
                  <a:cubicBezTo>
                    <a:pt x="76" y="34"/>
                    <a:pt x="76" y="34"/>
                    <a:pt x="76" y="34"/>
                  </a:cubicBezTo>
                  <a:cubicBezTo>
                    <a:pt x="76" y="27"/>
                    <a:pt x="76" y="27"/>
                    <a:pt x="76" y="27"/>
                  </a:cubicBezTo>
                  <a:cubicBezTo>
                    <a:pt x="82" y="27"/>
                    <a:pt x="82" y="27"/>
                    <a:pt x="82" y="27"/>
                  </a:cubicBezTo>
                  <a:cubicBezTo>
                    <a:pt x="83" y="23"/>
                    <a:pt x="84" y="19"/>
                    <a:pt x="87" y="16"/>
                  </a:cubicBezTo>
                  <a:cubicBezTo>
                    <a:pt x="83" y="12"/>
                    <a:pt x="83" y="12"/>
                    <a:pt x="83" y="12"/>
                  </a:cubicBezTo>
                  <a:cubicBezTo>
                    <a:pt x="88" y="7"/>
                    <a:pt x="88" y="7"/>
                    <a:pt x="88" y="7"/>
                  </a:cubicBezTo>
                  <a:cubicBezTo>
                    <a:pt x="92" y="11"/>
                    <a:pt x="92" y="11"/>
                    <a:pt x="92" y="11"/>
                  </a:cubicBezTo>
                  <a:cubicBezTo>
                    <a:pt x="95" y="8"/>
                    <a:pt x="99" y="7"/>
                    <a:pt x="103" y="6"/>
                  </a:cubicBezTo>
                  <a:cubicBezTo>
                    <a:pt x="103" y="0"/>
                    <a:pt x="103" y="0"/>
                    <a:pt x="103" y="0"/>
                  </a:cubicBezTo>
                  <a:cubicBezTo>
                    <a:pt x="110" y="0"/>
                    <a:pt x="110" y="0"/>
                    <a:pt x="110" y="0"/>
                  </a:cubicBezTo>
                  <a:cubicBezTo>
                    <a:pt x="110" y="6"/>
                    <a:pt x="110" y="6"/>
                    <a:pt x="110" y="6"/>
                  </a:cubicBezTo>
                  <a:cubicBezTo>
                    <a:pt x="115" y="7"/>
                    <a:pt x="118" y="8"/>
                    <a:pt x="121" y="11"/>
                  </a:cubicBezTo>
                  <a:cubicBezTo>
                    <a:pt x="126" y="7"/>
                    <a:pt x="126" y="7"/>
                    <a:pt x="126" y="7"/>
                  </a:cubicBezTo>
                  <a:cubicBezTo>
                    <a:pt x="131" y="12"/>
                    <a:pt x="131" y="12"/>
                    <a:pt x="131" y="12"/>
                  </a:cubicBezTo>
                  <a:cubicBezTo>
                    <a:pt x="127" y="16"/>
                    <a:pt x="127" y="16"/>
                    <a:pt x="127" y="16"/>
                  </a:cubicBezTo>
                  <a:cubicBezTo>
                    <a:pt x="129" y="19"/>
                    <a:pt x="131" y="23"/>
                    <a:pt x="131" y="27"/>
                  </a:cubicBezTo>
                  <a:close/>
                  <a:moveTo>
                    <a:pt x="107" y="49"/>
                  </a:moveTo>
                  <a:cubicBezTo>
                    <a:pt x="107" y="49"/>
                    <a:pt x="107" y="49"/>
                    <a:pt x="107" y="49"/>
                  </a:cubicBezTo>
                  <a:cubicBezTo>
                    <a:pt x="97" y="49"/>
                    <a:pt x="89" y="41"/>
                    <a:pt x="89" y="31"/>
                  </a:cubicBezTo>
                  <a:cubicBezTo>
                    <a:pt x="89" y="21"/>
                    <a:pt x="97" y="13"/>
                    <a:pt x="107" y="13"/>
                  </a:cubicBezTo>
                  <a:cubicBezTo>
                    <a:pt x="117" y="13"/>
                    <a:pt x="125" y="21"/>
                    <a:pt x="125" y="31"/>
                  </a:cubicBezTo>
                  <a:cubicBezTo>
                    <a:pt x="125" y="41"/>
                    <a:pt x="117" y="49"/>
                    <a:pt x="107" y="49"/>
                  </a:cubicBezTo>
                  <a:close/>
                </a:path>
              </a:pathLst>
            </a:custGeom>
            <a:solidFill>
              <a:schemeClr val="bg1"/>
            </a:solidFill>
            <a:ln>
              <a:noFill/>
            </a:ln>
          </p:spPr>
          <p:txBody>
            <a:bodyPr lIns="68544" tIns="34272" rIns="68544" bIns="34272"/>
            <a:lstStyle/>
            <a:p>
              <a:pPr defTabSz="685754" eaLnBrk="1" fontAlgn="auto" hangingPunct="1">
                <a:spcBef>
                  <a:spcPts val="0"/>
                </a:spcBef>
                <a:spcAft>
                  <a:spcPts val="0"/>
                </a:spcAft>
                <a:defRPr/>
              </a:pPr>
              <a:endParaRPr lang="zh-CN" altLang="en-US" sz="1349" dirty="0">
                <a:solidFill>
                  <a:schemeClr val="bg1">
                    <a:lumMod val="95000"/>
                  </a:schemeClr>
                </a:solidFill>
                <a:ea typeface="+mn-ea"/>
              </a:endParaRPr>
            </a:p>
          </p:txBody>
        </p:sp>
        <p:sp>
          <p:nvSpPr>
            <p:cNvPr id="69" name="文本框 42"/>
            <p:cNvSpPr>
              <a:spLocks noChangeArrowheads="1"/>
            </p:cNvSpPr>
            <p:nvPr/>
          </p:nvSpPr>
          <p:spPr bwMode="auto">
            <a:xfrm>
              <a:off x="4801501" y="3376007"/>
              <a:ext cx="1570275" cy="64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5754" eaLnBrk="1" fontAlgn="auto" hangingPunct="1">
                <a:spcBef>
                  <a:spcPts val="0"/>
                </a:spcBef>
                <a:spcAft>
                  <a:spcPts val="0"/>
                </a:spcAft>
                <a:defRPr/>
              </a:pPr>
              <a:r>
                <a:rPr lang="en-US" altLang="zh-CN" sz="1274" dirty="0">
                  <a:solidFill>
                    <a:schemeClr val="bg1">
                      <a:lumMod val="95000"/>
                    </a:schemeClr>
                  </a:solidFill>
                  <a:ea typeface="+mn-ea"/>
                  <a:sym typeface="微软雅黑" pitchFamily="34" charset="-122"/>
                </a:rPr>
                <a:t>2.Traditional Ways </a:t>
              </a:r>
              <a:endParaRPr lang="zh-CN" altLang="en-US" sz="1274" dirty="0">
                <a:solidFill>
                  <a:schemeClr val="bg1">
                    <a:lumMod val="95000"/>
                  </a:schemeClr>
                </a:solidFill>
                <a:ea typeface="+mn-ea"/>
                <a:sym typeface="微软雅黑" pitchFamily="34" charset="-122"/>
              </a:endParaRPr>
            </a:p>
          </p:txBody>
        </p:sp>
      </p:grpSp>
      <p:grpSp>
        <p:nvGrpSpPr>
          <p:cNvPr id="4" name="组合 3"/>
          <p:cNvGrpSpPr>
            <a:grpSpLocks/>
          </p:cNvGrpSpPr>
          <p:nvPr/>
        </p:nvGrpSpPr>
        <p:grpSpPr bwMode="auto">
          <a:xfrm>
            <a:off x="5708451" y="808567"/>
            <a:ext cx="1488354" cy="1231423"/>
            <a:chOff x="7928326" y="813506"/>
            <a:chExt cx="1984376" cy="1641897"/>
          </a:xfrm>
        </p:grpSpPr>
        <p:sp>
          <p:nvSpPr>
            <p:cNvPr id="40" name="矩形 21"/>
            <p:cNvSpPr>
              <a:spLocks noChangeArrowheads="1"/>
            </p:cNvSpPr>
            <p:nvPr/>
          </p:nvSpPr>
          <p:spPr bwMode="auto">
            <a:xfrm>
              <a:off x="8091567" y="813506"/>
              <a:ext cx="1638221" cy="1638300"/>
            </a:xfrm>
            <a:prstGeom prst="rect">
              <a:avLst/>
            </a:prstGeom>
            <a:solidFill>
              <a:schemeClr val="bg1">
                <a:alpha val="20000"/>
              </a:schemeClr>
            </a:solidFill>
            <a:ln>
              <a:noFill/>
            </a:ln>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78" name="文本框 42"/>
            <p:cNvSpPr>
              <a:spLocks noChangeArrowheads="1"/>
            </p:cNvSpPr>
            <p:nvPr/>
          </p:nvSpPr>
          <p:spPr bwMode="auto">
            <a:xfrm>
              <a:off x="7928326" y="1809414"/>
              <a:ext cx="1984376" cy="645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5754" eaLnBrk="1" fontAlgn="auto" hangingPunct="1">
                <a:spcBef>
                  <a:spcPts val="0"/>
                </a:spcBef>
                <a:spcAft>
                  <a:spcPts val="0"/>
                </a:spcAft>
                <a:defRPr/>
              </a:pPr>
              <a:r>
                <a:rPr lang="en-US" altLang="zh-CN" sz="1274" dirty="0" smtClean="0">
                  <a:solidFill>
                    <a:schemeClr val="bg1">
                      <a:lumMod val="95000"/>
                    </a:schemeClr>
                  </a:solidFill>
                  <a:ea typeface="+mn-ea"/>
                  <a:sym typeface="微软雅黑" pitchFamily="34" charset="-122"/>
                </a:rPr>
                <a:t>Performance Marketing</a:t>
              </a:r>
              <a:endParaRPr lang="zh-CN" altLang="en-US" sz="1274" dirty="0">
                <a:solidFill>
                  <a:schemeClr val="bg1">
                    <a:lumMod val="95000"/>
                  </a:schemeClr>
                </a:solidFill>
                <a:ea typeface="+mn-ea"/>
                <a:sym typeface="微软雅黑" pitchFamily="34" charset="-122"/>
              </a:endParaRPr>
            </a:p>
          </p:txBody>
        </p:sp>
      </p:grpSp>
      <p:grpSp>
        <p:nvGrpSpPr>
          <p:cNvPr id="5" name="组合 4"/>
          <p:cNvGrpSpPr>
            <a:grpSpLocks/>
          </p:cNvGrpSpPr>
          <p:nvPr/>
        </p:nvGrpSpPr>
        <p:grpSpPr bwMode="auto">
          <a:xfrm>
            <a:off x="5805440" y="3285114"/>
            <a:ext cx="1353127" cy="1235507"/>
            <a:chOff x="8063202" y="4111248"/>
            <a:chExt cx="1804082" cy="1647343"/>
          </a:xfrm>
        </p:grpSpPr>
        <p:sp>
          <p:nvSpPr>
            <p:cNvPr id="62" name="矩形 21"/>
            <p:cNvSpPr>
              <a:spLocks noChangeArrowheads="1"/>
            </p:cNvSpPr>
            <p:nvPr/>
          </p:nvSpPr>
          <p:spPr bwMode="auto">
            <a:xfrm>
              <a:off x="8100596" y="4111248"/>
              <a:ext cx="1638221" cy="1647343"/>
            </a:xfrm>
            <a:prstGeom prst="rect">
              <a:avLst/>
            </a:prstGeom>
            <a:solidFill>
              <a:schemeClr val="bg1">
                <a:alpha val="20000"/>
              </a:schemeClr>
            </a:solidFill>
            <a:ln>
              <a:noFill/>
            </a:ln>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85" name="文本框 42"/>
            <p:cNvSpPr>
              <a:spLocks noChangeArrowheads="1"/>
            </p:cNvSpPr>
            <p:nvPr/>
          </p:nvSpPr>
          <p:spPr bwMode="auto">
            <a:xfrm>
              <a:off x="8063202" y="5055925"/>
              <a:ext cx="1804082" cy="645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5754" eaLnBrk="1" fontAlgn="auto" hangingPunct="1">
                <a:spcBef>
                  <a:spcPts val="0"/>
                </a:spcBef>
                <a:spcAft>
                  <a:spcPts val="0"/>
                </a:spcAft>
                <a:defRPr/>
              </a:pPr>
              <a:r>
                <a:rPr lang="en-US" altLang="zh-CN" sz="1274" dirty="0">
                  <a:solidFill>
                    <a:schemeClr val="bg1">
                      <a:lumMod val="95000"/>
                    </a:schemeClr>
                  </a:solidFill>
                  <a:ea typeface="+mn-ea"/>
                  <a:sym typeface="微软雅黑" pitchFamily="34" charset="-122"/>
                </a:rPr>
                <a:t>4.Future Opportunities</a:t>
              </a:r>
              <a:endParaRPr lang="zh-CN" altLang="en-US" sz="1274" dirty="0">
                <a:solidFill>
                  <a:schemeClr val="bg1">
                    <a:lumMod val="95000"/>
                  </a:schemeClr>
                </a:solidFill>
                <a:ea typeface="+mn-ea"/>
                <a:sym typeface="微软雅黑" pitchFamily="34" charset="-122"/>
              </a:endParaRPr>
            </a:p>
          </p:txBody>
        </p:sp>
      </p:grpSp>
      <p:pic>
        <p:nvPicPr>
          <p:cNvPr id="88" name="图片 25"/>
          <p:cNvPicPr>
            <a:picLocks noChangeAspect="1" noChangeArrowheads="1"/>
          </p:cNvPicPr>
          <p:nvPr/>
        </p:nvPicPr>
        <p:blipFill>
          <a:blip r:embed="rId6">
            <a:extLst>
              <a:ext uri="{28A0092B-C50C-407E-A947-70E740481C1C}">
                <a14:useLocalDpi xmlns:a14="http://schemas.microsoft.com/office/drawing/2010/main" val="0"/>
              </a:ext>
            </a:extLst>
          </a:blip>
          <a:srcRect r="13440"/>
          <a:stretch>
            <a:fillRect/>
          </a:stretch>
        </p:blipFill>
        <p:spPr bwMode="auto">
          <a:xfrm>
            <a:off x="7068122" y="2036353"/>
            <a:ext cx="1230313" cy="1240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2" name="组合 101"/>
          <p:cNvGrpSpPr>
            <a:grpSpLocks/>
          </p:cNvGrpSpPr>
          <p:nvPr/>
        </p:nvGrpSpPr>
        <p:grpSpPr bwMode="auto">
          <a:xfrm>
            <a:off x="4559231" y="3273178"/>
            <a:ext cx="1355268" cy="1243211"/>
            <a:chOff x="2185872" y="4374739"/>
            <a:chExt cx="1806936" cy="1638300"/>
          </a:xfrm>
        </p:grpSpPr>
        <p:sp>
          <p:nvSpPr>
            <p:cNvPr id="103" name="矩形 21"/>
            <p:cNvSpPr>
              <a:spLocks noChangeArrowheads="1"/>
            </p:cNvSpPr>
            <p:nvPr/>
          </p:nvSpPr>
          <p:spPr bwMode="auto">
            <a:xfrm>
              <a:off x="2226183" y="4374739"/>
              <a:ext cx="1658615" cy="1638300"/>
            </a:xfrm>
            <a:prstGeom prst="rect">
              <a:avLst/>
            </a:prstGeom>
            <a:solidFill>
              <a:schemeClr val="bg1">
                <a:lumMod val="50000"/>
                <a:alpha val="50000"/>
              </a:schemeClr>
            </a:solidFill>
            <a:ln>
              <a:noFill/>
            </a:ln>
          </p:spPr>
          <p:txBody>
            <a:bodyPr anchor="ctr"/>
            <a:lstStyle/>
            <a:p>
              <a:pPr algn="ctr" defTabSz="685754" eaLnBrk="1" fontAlgn="auto" hangingPunct="1">
                <a:spcBef>
                  <a:spcPts val="0"/>
                </a:spcBef>
                <a:spcAft>
                  <a:spcPts val="0"/>
                </a:spcAft>
                <a:defRPr/>
              </a:pPr>
              <a:endParaRPr lang="zh-CN" altLang="zh-CN" sz="2099" dirty="0">
                <a:solidFill>
                  <a:schemeClr val="bg1">
                    <a:lumMod val="95000"/>
                  </a:schemeClr>
                </a:solidFill>
                <a:ea typeface="+mn-ea"/>
                <a:sym typeface="宋体" pitchFamily="2" charset="-122"/>
              </a:endParaRPr>
            </a:p>
          </p:txBody>
        </p:sp>
        <p:sp>
          <p:nvSpPr>
            <p:cNvPr id="104" name="文本框 42"/>
            <p:cNvSpPr>
              <a:spLocks noChangeArrowheads="1"/>
            </p:cNvSpPr>
            <p:nvPr/>
          </p:nvSpPr>
          <p:spPr bwMode="auto">
            <a:xfrm>
              <a:off x="2185872" y="4583170"/>
              <a:ext cx="1806936" cy="851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US" altLang="zh-CN" sz="900" dirty="0" smtClean="0">
                  <a:solidFill>
                    <a:schemeClr val="bg1">
                      <a:lumMod val="95000"/>
                    </a:schemeClr>
                  </a:solidFill>
                  <a:ea typeface="+mn-ea"/>
                </a:rPr>
                <a:t>Be </a:t>
              </a:r>
              <a:r>
                <a:rPr lang="en-US" altLang="zh-CN" sz="900" dirty="0">
                  <a:solidFill>
                    <a:schemeClr val="bg1"/>
                  </a:solidFill>
                </a:rPr>
                <a:t>A Performance Marketing</a:t>
              </a:r>
            </a:p>
            <a:p>
              <a:pPr algn="ctr"/>
              <a:r>
                <a:rPr lang="en-US" altLang="zh-CN" sz="900" dirty="0">
                  <a:solidFill>
                    <a:schemeClr val="bg1"/>
                  </a:solidFill>
                </a:rPr>
                <a:t>All-Chain Solution Provider</a:t>
              </a:r>
              <a:endParaRPr lang="zh-CN" altLang="en-US" sz="900" dirty="0">
                <a:solidFill>
                  <a:schemeClr val="bg1"/>
                </a:solidFill>
              </a:endParaRPr>
            </a:p>
          </p:txBody>
        </p:sp>
      </p:grpSp>
      <p:cxnSp>
        <p:nvCxnSpPr>
          <p:cNvPr id="8" name="直接连接符 7"/>
          <p:cNvCxnSpPr/>
          <p:nvPr/>
        </p:nvCxnSpPr>
        <p:spPr>
          <a:xfrm>
            <a:off x="558800" y="1006475"/>
            <a:ext cx="2178050" cy="0"/>
          </a:xfrm>
          <a:prstGeom prst="line">
            <a:avLst/>
          </a:prstGeom>
          <a:ln w="190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49" name="矩形 4"/>
          <p:cNvSpPr>
            <a:spLocks noChangeArrowheads="1"/>
          </p:cNvSpPr>
          <p:nvPr/>
        </p:nvSpPr>
        <p:spPr bwMode="auto">
          <a:xfrm>
            <a:off x="3363695" y="2041524"/>
            <a:ext cx="1227137" cy="1227137"/>
          </a:xfrm>
          <a:prstGeom prst="rect">
            <a:avLst/>
          </a:prstGeom>
          <a:solidFill>
            <a:schemeClr val="bg1">
              <a:alpha val="20000"/>
            </a:schemeClr>
          </a:solidFill>
          <a:ln>
            <a:noFill/>
          </a:ln>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92" name="文本框 42"/>
          <p:cNvSpPr>
            <a:spLocks noChangeArrowheads="1"/>
          </p:cNvSpPr>
          <p:nvPr/>
        </p:nvSpPr>
        <p:spPr bwMode="auto">
          <a:xfrm>
            <a:off x="3318778" y="2188725"/>
            <a:ext cx="1331777"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Modern Marketing</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Eco-system</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Data Integration</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Precise Audience </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Feedback Application</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Real-time Recommend</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Performance Oriented</a:t>
            </a:r>
            <a:endParaRPr lang="zh-CN" altLang="en-US" sz="800" dirty="0">
              <a:solidFill>
                <a:schemeClr val="tx2"/>
              </a:solidFill>
              <a:ea typeface="+mn-ea"/>
              <a:sym typeface="微软雅黑" pitchFamily="34" charset="-122"/>
            </a:endParaRPr>
          </a:p>
        </p:txBody>
      </p:sp>
      <p:grpSp>
        <p:nvGrpSpPr>
          <p:cNvPr id="7" name="组合 6"/>
          <p:cNvGrpSpPr/>
          <p:nvPr/>
        </p:nvGrpSpPr>
        <p:grpSpPr>
          <a:xfrm>
            <a:off x="5812055" y="2041809"/>
            <a:ext cx="1259457" cy="1302280"/>
            <a:chOff x="5812055" y="2041809"/>
            <a:chExt cx="1246743" cy="1302280"/>
          </a:xfrm>
        </p:grpSpPr>
        <p:sp>
          <p:nvSpPr>
            <p:cNvPr id="50" name="矩形 5"/>
            <p:cNvSpPr>
              <a:spLocks noChangeArrowheads="1"/>
            </p:cNvSpPr>
            <p:nvPr/>
          </p:nvSpPr>
          <p:spPr bwMode="auto">
            <a:xfrm>
              <a:off x="5828695" y="2041809"/>
              <a:ext cx="1230103" cy="1243305"/>
            </a:xfrm>
            <a:prstGeom prst="rect">
              <a:avLst/>
            </a:prstGeom>
            <a:solidFill>
              <a:schemeClr val="bg1">
                <a:alpha val="30000"/>
              </a:schemeClr>
            </a:solidFill>
            <a:ln>
              <a:noFill/>
            </a:ln>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107" name="文本框 42"/>
            <p:cNvSpPr>
              <a:spLocks noChangeArrowheads="1"/>
            </p:cNvSpPr>
            <p:nvPr/>
          </p:nvSpPr>
          <p:spPr bwMode="auto">
            <a:xfrm>
              <a:off x="5812055" y="2228527"/>
              <a:ext cx="1218763" cy="1115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Traditional Marketing</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Separate system</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No Data Integration</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No assessment</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No feedback</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No improvement</a:t>
              </a:r>
            </a:p>
            <a:p>
              <a:pPr algn="ctr" defTabSz="685754" eaLnBrk="1" fontAlgn="auto" hangingPunct="1">
                <a:spcBef>
                  <a:spcPts val="0"/>
                </a:spcBef>
                <a:spcAft>
                  <a:spcPts val="0"/>
                </a:spcAft>
                <a:defRPr/>
              </a:pPr>
              <a:r>
                <a:rPr lang="en-US" altLang="zh-CN" sz="800" dirty="0">
                  <a:solidFill>
                    <a:schemeClr val="tx2"/>
                  </a:solidFill>
                  <a:ea typeface="+mn-ea"/>
                  <a:sym typeface="微软雅黑" pitchFamily="34" charset="-122"/>
                </a:rPr>
                <a:t>No Stickiness</a:t>
              </a:r>
            </a:p>
            <a:p>
              <a:pPr algn="ctr" defTabSz="685754" eaLnBrk="1" fontAlgn="auto" hangingPunct="1">
                <a:spcBef>
                  <a:spcPts val="0"/>
                </a:spcBef>
                <a:spcAft>
                  <a:spcPts val="0"/>
                </a:spcAft>
                <a:defRPr/>
              </a:pPr>
              <a:endParaRPr lang="zh-CN" altLang="en-US" sz="1049" dirty="0">
                <a:solidFill>
                  <a:schemeClr val="bg1">
                    <a:lumMod val="95000"/>
                  </a:schemeClr>
                </a:solidFill>
                <a:ea typeface="+mn-ea"/>
                <a:sym typeface="微软雅黑" pitchFamily="34" charset="-122"/>
              </a:endParaRPr>
            </a:p>
          </p:txBody>
        </p:sp>
      </p:grpSp>
      <p:grpSp>
        <p:nvGrpSpPr>
          <p:cNvPr id="9" name="组合 8"/>
          <p:cNvGrpSpPr/>
          <p:nvPr/>
        </p:nvGrpSpPr>
        <p:grpSpPr>
          <a:xfrm>
            <a:off x="7062325" y="808567"/>
            <a:ext cx="1236110" cy="1228725"/>
            <a:chOff x="7049626" y="812800"/>
            <a:chExt cx="1236110" cy="1228725"/>
          </a:xfrm>
        </p:grpSpPr>
        <p:sp>
          <p:nvSpPr>
            <p:cNvPr id="52" name="矩形 21"/>
            <p:cNvSpPr>
              <a:spLocks noChangeArrowheads="1"/>
            </p:cNvSpPr>
            <p:nvPr/>
          </p:nvSpPr>
          <p:spPr bwMode="auto">
            <a:xfrm>
              <a:off x="7049626" y="812800"/>
              <a:ext cx="1236110" cy="1228725"/>
            </a:xfrm>
            <a:prstGeom prst="rect">
              <a:avLst/>
            </a:prstGeom>
            <a:solidFill>
              <a:schemeClr val="bg1">
                <a:alpha val="20000"/>
              </a:schemeClr>
            </a:solidFill>
            <a:ln>
              <a:noFill/>
            </a:ln>
          </p:spPr>
          <p:txBody>
            <a:bodyPr anchor="ctr"/>
            <a:lstStyle/>
            <a:p>
              <a:pPr algn="ctr" defTabSz="685754" eaLnBrk="1" fontAlgn="auto" hangingPunct="1">
                <a:spcBef>
                  <a:spcPts val="0"/>
                </a:spcBef>
                <a:spcAft>
                  <a:spcPts val="0"/>
                </a:spcAft>
                <a:defRPr/>
              </a:pPr>
              <a:endParaRPr lang="zh-CN" altLang="zh-CN" sz="1349" dirty="0">
                <a:solidFill>
                  <a:schemeClr val="bg1">
                    <a:lumMod val="95000"/>
                  </a:schemeClr>
                </a:solidFill>
                <a:ea typeface="+mn-ea"/>
                <a:sym typeface="宋体" pitchFamily="2" charset="-122"/>
              </a:endParaRPr>
            </a:p>
          </p:txBody>
        </p:sp>
        <p:sp>
          <p:nvSpPr>
            <p:cNvPr id="100" name="文本框 42"/>
            <p:cNvSpPr>
              <a:spLocks noChangeArrowheads="1"/>
            </p:cNvSpPr>
            <p:nvPr/>
          </p:nvSpPr>
          <p:spPr bwMode="auto">
            <a:xfrm>
              <a:off x="7057420" y="1015805"/>
              <a:ext cx="1220932" cy="7381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85754" eaLnBrk="1" fontAlgn="auto" hangingPunct="1">
                <a:spcBef>
                  <a:spcPts val="0"/>
                </a:spcBef>
                <a:spcAft>
                  <a:spcPts val="0"/>
                </a:spcAft>
                <a:defRPr/>
              </a:pPr>
              <a:r>
                <a:rPr lang="en-US" altLang="zh-CN" sz="1049" dirty="0" smtClean="0">
                  <a:solidFill>
                    <a:schemeClr val="bg1">
                      <a:lumMod val="95000"/>
                    </a:schemeClr>
                  </a:solidFill>
                  <a:ea typeface="+mn-ea"/>
                </a:rPr>
                <a:t>How does performance</a:t>
              </a:r>
            </a:p>
            <a:p>
              <a:pPr algn="ctr" defTabSz="685754" eaLnBrk="1" fontAlgn="auto" hangingPunct="1">
                <a:spcBef>
                  <a:spcPts val="0"/>
                </a:spcBef>
                <a:spcAft>
                  <a:spcPts val="0"/>
                </a:spcAft>
                <a:defRPr/>
              </a:pPr>
              <a:r>
                <a:rPr lang="en-US" altLang="zh-CN" sz="1049" dirty="0" smtClean="0">
                  <a:solidFill>
                    <a:schemeClr val="bg1">
                      <a:lumMod val="95000"/>
                    </a:schemeClr>
                  </a:solidFill>
                  <a:ea typeface="+mn-ea"/>
                  <a:sym typeface="微软雅黑" pitchFamily="34" charset="-122"/>
                </a:rPr>
                <a:t>Marketing look like?</a:t>
              </a:r>
              <a:endParaRPr lang="zh-CN" altLang="en-US" sz="1049" dirty="0">
                <a:solidFill>
                  <a:schemeClr val="bg1">
                    <a:lumMod val="95000"/>
                  </a:schemeClr>
                </a:solidFill>
                <a:ea typeface="+mn-ea"/>
                <a:sym typeface="微软雅黑" pitchFamily="34" charset="-122"/>
              </a:endParaRPr>
            </a:p>
          </p:txBody>
        </p:sp>
      </p:grpSp>
      <p:sp>
        <p:nvSpPr>
          <p:cNvPr id="63" name="Freeform 315"/>
          <p:cNvSpPr>
            <a:spLocks/>
          </p:cNvSpPr>
          <p:nvPr/>
        </p:nvSpPr>
        <p:spPr bwMode="auto">
          <a:xfrm>
            <a:off x="2793420" y="2560680"/>
            <a:ext cx="216746" cy="227636"/>
          </a:xfrm>
          <a:custGeom>
            <a:avLst/>
            <a:gdLst>
              <a:gd name="T0" fmla="*/ 25 w 25"/>
              <a:gd name="T1" fmla="*/ 3 h 26"/>
              <a:gd name="T2" fmla="*/ 20 w 25"/>
              <a:gd name="T3" fmla="*/ 6 h 26"/>
              <a:gd name="T4" fmla="*/ 7 w 25"/>
              <a:gd name="T5" fmla="*/ 6 h 26"/>
              <a:gd name="T6" fmla="*/ 7 w 25"/>
              <a:gd name="T7" fmla="*/ 0 h 26"/>
              <a:gd name="T8" fmla="*/ 0 w 25"/>
              <a:gd name="T9" fmla="*/ 13 h 26"/>
              <a:gd name="T10" fmla="*/ 7 w 25"/>
              <a:gd name="T11" fmla="*/ 26 h 26"/>
              <a:gd name="T12" fmla="*/ 7 w 25"/>
              <a:gd name="T13" fmla="*/ 19 h 26"/>
              <a:gd name="T14" fmla="*/ 14 w 25"/>
              <a:gd name="T15" fmla="*/ 19 h 26"/>
              <a:gd name="T16" fmla="*/ 25 w 25"/>
              <a:gd name="T17"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6">
                <a:moveTo>
                  <a:pt x="25" y="3"/>
                </a:moveTo>
                <a:cubicBezTo>
                  <a:pt x="25" y="3"/>
                  <a:pt x="22" y="6"/>
                  <a:pt x="20" y="6"/>
                </a:cubicBezTo>
                <a:cubicBezTo>
                  <a:pt x="18" y="6"/>
                  <a:pt x="7" y="6"/>
                  <a:pt x="7" y="6"/>
                </a:cubicBezTo>
                <a:cubicBezTo>
                  <a:pt x="7" y="0"/>
                  <a:pt x="7" y="0"/>
                  <a:pt x="7" y="0"/>
                </a:cubicBezTo>
                <a:cubicBezTo>
                  <a:pt x="0" y="13"/>
                  <a:pt x="0" y="13"/>
                  <a:pt x="0" y="13"/>
                </a:cubicBezTo>
                <a:cubicBezTo>
                  <a:pt x="7" y="26"/>
                  <a:pt x="7" y="26"/>
                  <a:pt x="7" y="26"/>
                </a:cubicBezTo>
                <a:cubicBezTo>
                  <a:pt x="7" y="19"/>
                  <a:pt x="7" y="19"/>
                  <a:pt x="7" y="19"/>
                </a:cubicBezTo>
                <a:cubicBezTo>
                  <a:pt x="14" y="19"/>
                  <a:pt x="14" y="19"/>
                  <a:pt x="14" y="19"/>
                </a:cubicBezTo>
                <a:cubicBezTo>
                  <a:pt x="14" y="19"/>
                  <a:pt x="19" y="21"/>
                  <a:pt x="25" y="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68544" tIns="34272" rIns="68544" bIns="34272"/>
          <a:lstStyle/>
          <a:p>
            <a:pPr defTabSz="685754" eaLnBrk="1" fontAlgn="auto" hangingPunct="1">
              <a:spcBef>
                <a:spcPts val="0"/>
              </a:spcBef>
              <a:spcAft>
                <a:spcPts val="0"/>
              </a:spcAft>
              <a:defRPr/>
            </a:pPr>
            <a:endParaRPr lang="zh-CN" altLang="en-US" sz="1349" dirty="0">
              <a:solidFill>
                <a:schemeClr val="bg1">
                  <a:lumMod val="95000"/>
                </a:schemeClr>
              </a:solidFill>
              <a:ea typeface="+mn-ea"/>
            </a:endParaRPr>
          </a:p>
        </p:txBody>
      </p:sp>
      <p:sp>
        <p:nvSpPr>
          <p:cNvPr id="64" name="Freeform 316"/>
          <p:cNvSpPr>
            <a:spLocks/>
          </p:cNvSpPr>
          <p:nvPr/>
        </p:nvSpPr>
        <p:spPr bwMode="auto">
          <a:xfrm>
            <a:off x="2855871" y="2413818"/>
            <a:ext cx="172662" cy="201936"/>
          </a:xfrm>
          <a:custGeom>
            <a:avLst/>
            <a:gdLst>
              <a:gd name="T0" fmla="*/ 0 w 20"/>
              <a:gd name="T1" fmla="*/ 6 h 23"/>
              <a:gd name="T2" fmla="*/ 11 w 20"/>
              <a:gd name="T3" fmla="*/ 0 h 23"/>
              <a:gd name="T4" fmla="*/ 18 w 20"/>
              <a:gd name="T5" fmla="*/ 12 h 23"/>
              <a:gd name="T6" fmla="*/ 16 w 20"/>
              <a:gd name="T7" fmla="*/ 20 h 23"/>
              <a:gd name="T8" fmla="*/ 7 w 20"/>
              <a:gd name="T9" fmla="*/ 18 h 23"/>
              <a:gd name="T10" fmla="*/ 0 w 20"/>
              <a:gd name="T11" fmla="*/ 6 h 23"/>
            </a:gdLst>
            <a:ahLst/>
            <a:cxnLst>
              <a:cxn ang="0">
                <a:pos x="T0" y="T1"/>
              </a:cxn>
              <a:cxn ang="0">
                <a:pos x="T2" y="T3"/>
              </a:cxn>
              <a:cxn ang="0">
                <a:pos x="T4" y="T5"/>
              </a:cxn>
              <a:cxn ang="0">
                <a:pos x="T6" y="T7"/>
              </a:cxn>
              <a:cxn ang="0">
                <a:pos x="T8" y="T9"/>
              </a:cxn>
              <a:cxn ang="0">
                <a:pos x="T10" y="T11"/>
              </a:cxn>
            </a:cxnLst>
            <a:rect l="0" t="0" r="r" b="b"/>
            <a:pathLst>
              <a:path w="20" h="23">
                <a:moveTo>
                  <a:pt x="0" y="6"/>
                </a:moveTo>
                <a:cubicBezTo>
                  <a:pt x="11" y="0"/>
                  <a:pt x="11" y="0"/>
                  <a:pt x="11" y="0"/>
                </a:cubicBezTo>
                <a:cubicBezTo>
                  <a:pt x="18" y="12"/>
                  <a:pt x="18" y="12"/>
                  <a:pt x="18" y="12"/>
                </a:cubicBezTo>
                <a:cubicBezTo>
                  <a:pt x="18" y="12"/>
                  <a:pt x="20" y="17"/>
                  <a:pt x="16" y="20"/>
                </a:cubicBezTo>
                <a:cubicBezTo>
                  <a:pt x="11" y="23"/>
                  <a:pt x="7" y="18"/>
                  <a:pt x="7" y="18"/>
                </a:cubicBezTo>
                <a:lnTo>
                  <a:pt x="0" y="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68544" tIns="34272" rIns="68544" bIns="34272"/>
          <a:lstStyle/>
          <a:p>
            <a:pPr defTabSz="685754" eaLnBrk="1" fontAlgn="auto" hangingPunct="1">
              <a:spcBef>
                <a:spcPts val="0"/>
              </a:spcBef>
              <a:spcAft>
                <a:spcPts val="0"/>
              </a:spcAft>
              <a:defRPr/>
            </a:pPr>
            <a:endParaRPr lang="zh-CN" altLang="en-US" sz="1349" dirty="0">
              <a:solidFill>
                <a:schemeClr val="bg1">
                  <a:lumMod val="95000"/>
                </a:schemeClr>
              </a:solidFill>
              <a:ea typeface="+mn-ea"/>
            </a:endParaRPr>
          </a:p>
        </p:txBody>
      </p:sp>
      <p:sp>
        <p:nvSpPr>
          <p:cNvPr id="77" name="Freeform 317"/>
          <p:cNvSpPr>
            <a:spLocks/>
          </p:cNvSpPr>
          <p:nvPr/>
        </p:nvSpPr>
        <p:spPr bwMode="auto">
          <a:xfrm>
            <a:off x="2488507" y="2465220"/>
            <a:ext cx="220418" cy="234979"/>
          </a:xfrm>
          <a:custGeom>
            <a:avLst/>
            <a:gdLst>
              <a:gd name="T0" fmla="*/ 13 w 25"/>
              <a:gd name="T1" fmla="*/ 27 h 27"/>
              <a:gd name="T2" fmla="*/ 12 w 25"/>
              <a:gd name="T3" fmla="*/ 21 h 27"/>
              <a:gd name="T4" fmla="*/ 19 w 25"/>
              <a:gd name="T5" fmla="*/ 10 h 27"/>
              <a:gd name="T6" fmla="*/ 25 w 25"/>
              <a:gd name="T7" fmla="*/ 13 h 27"/>
              <a:gd name="T8" fmla="*/ 17 w 25"/>
              <a:gd name="T9" fmla="*/ 1 h 27"/>
              <a:gd name="T10" fmla="*/ 2 w 25"/>
              <a:gd name="T11" fmla="*/ 0 h 27"/>
              <a:gd name="T12" fmla="*/ 8 w 25"/>
              <a:gd name="T13" fmla="*/ 3 h 27"/>
              <a:gd name="T14" fmla="*/ 5 w 25"/>
              <a:gd name="T15" fmla="*/ 9 h 27"/>
              <a:gd name="T16" fmla="*/ 13 w 25"/>
              <a:gd name="T1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7">
                <a:moveTo>
                  <a:pt x="13" y="27"/>
                </a:moveTo>
                <a:cubicBezTo>
                  <a:pt x="13" y="27"/>
                  <a:pt x="11" y="23"/>
                  <a:pt x="12" y="21"/>
                </a:cubicBezTo>
                <a:cubicBezTo>
                  <a:pt x="13" y="19"/>
                  <a:pt x="19" y="10"/>
                  <a:pt x="19" y="10"/>
                </a:cubicBezTo>
                <a:cubicBezTo>
                  <a:pt x="25" y="13"/>
                  <a:pt x="25" y="13"/>
                  <a:pt x="25" y="13"/>
                </a:cubicBezTo>
                <a:cubicBezTo>
                  <a:pt x="17" y="1"/>
                  <a:pt x="17" y="1"/>
                  <a:pt x="17" y="1"/>
                </a:cubicBezTo>
                <a:cubicBezTo>
                  <a:pt x="2" y="0"/>
                  <a:pt x="2" y="0"/>
                  <a:pt x="2" y="0"/>
                </a:cubicBezTo>
                <a:cubicBezTo>
                  <a:pt x="8" y="3"/>
                  <a:pt x="8" y="3"/>
                  <a:pt x="8" y="3"/>
                </a:cubicBezTo>
                <a:cubicBezTo>
                  <a:pt x="5" y="9"/>
                  <a:pt x="5" y="9"/>
                  <a:pt x="5" y="9"/>
                </a:cubicBezTo>
                <a:cubicBezTo>
                  <a:pt x="5" y="9"/>
                  <a:pt x="0" y="13"/>
                  <a:pt x="13" y="2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68544" tIns="34272" rIns="68544" bIns="34272"/>
          <a:lstStyle/>
          <a:p>
            <a:pPr defTabSz="685754" eaLnBrk="1" fontAlgn="auto" hangingPunct="1">
              <a:spcBef>
                <a:spcPts val="0"/>
              </a:spcBef>
              <a:spcAft>
                <a:spcPts val="0"/>
              </a:spcAft>
              <a:defRPr/>
            </a:pPr>
            <a:endParaRPr lang="zh-CN" altLang="en-US" sz="1349" dirty="0">
              <a:solidFill>
                <a:schemeClr val="bg1">
                  <a:lumMod val="95000"/>
                </a:schemeClr>
              </a:solidFill>
              <a:ea typeface="+mn-ea"/>
            </a:endParaRPr>
          </a:p>
        </p:txBody>
      </p:sp>
      <p:sp>
        <p:nvSpPr>
          <p:cNvPr id="86" name="Freeform 318"/>
          <p:cNvSpPr>
            <a:spLocks/>
          </p:cNvSpPr>
          <p:nvPr/>
        </p:nvSpPr>
        <p:spPr bwMode="auto">
          <a:xfrm>
            <a:off x="2613411" y="2630438"/>
            <a:ext cx="172662" cy="106476"/>
          </a:xfrm>
          <a:custGeom>
            <a:avLst/>
            <a:gdLst>
              <a:gd name="T0" fmla="*/ 20 w 20"/>
              <a:gd name="T1" fmla="*/ 0 h 12"/>
              <a:gd name="T2" fmla="*/ 20 w 20"/>
              <a:gd name="T3" fmla="*/ 12 h 12"/>
              <a:gd name="T4" fmla="*/ 7 w 20"/>
              <a:gd name="T5" fmla="*/ 12 h 12"/>
              <a:gd name="T6" fmla="*/ 1 w 20"/>
              <a:gd name="T7" fmla="*/ 6 h 12"/>
              <a:gd name="T8" fmla="*/ 7 w 20"/>
              <a:gd name="T9" fmla="*/ 0 h 12"/>
              <a:gd name="T10" fmla="*/ 20 w 20"/>
              <a:gd name="T11" fmla="*/ 0 h 12"/>
            </a:gdLst>
            <a:ahLst/>
            <a:cxnLst>
              <a:cxn ang="0">
                <a:pos x="T0" y="T1"/>
              </a:cxn>
              <a:cxn ang="0">
                <a:pos x="T2" y="T3"/>
              </a:cxn>
              <a:cxn ang="0">
                <a:pos x="T4" y="T5"/>
              </a:cxn>
              <a:cxn ang="0">
                <a:pos x="T6" y="T7"/>
              </a:cxn>
              <a:cxn ang="0">
                <a:pos x="T8" y="T9"/>
              </a:cxn>
              <a:cxn ang="0">
                <a:pos x="T10" y="T11"/>
              </a:cxn>
            </a:cxnLst>
            <a:rect l="0" t="0" r="r" b="b"/>
            <a:pathLst>
              <a:path w="20" h="12">
                <a:moveTo>
                  <a:pt x="20" y="0"/>
                </a:moveTo>
                <a:cubicBezTo>
                  <a:pt x="20" y="12"/>
                  <a:pt x="20" y="12"/>
                  <a:pt x="20" y="12"/>
                </a:cubicBezTo>
                <a:cubicBezTo>
                  <a:pt x="7" y="12"/>
                  <a:pt x="7" y="12"/>
                  <a:pt x="7" y="12"/>
                </a:cubicBezTo>
                <a:cubicBezTo>
                  <a:pt x="7" y="12"/>
                  <a:pt x="1" y="12"/>
                  <a:pt x="1" y="6"/>
                </a:cubicBezTo>
                <a:cubicBezTo>
                  <a:pt x="0" y="1"/>
                  <a:pt x="7" y="0"/>
                  <a:pt x="7" y="0"/>
                </a:cubicBezTo>
                <a:lnTo>
                  <a:pt x="2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68544" tIns="34272" rIns="68544" bIns="34272"/>
          <a:lstStyle/>
          <a:p>
            <a:pPr defTabSz="685754" eaLnBrk="1" fontAlgn="auto" hangingPunct="1">
              <a:spcBef>
                <a:spcPts val="0"/>
              </a:spcBef>
              <a:spcAft>
                <a:spcPts val="0"/>
              </a:spcAft>
              <a:defRPr/>
            </a:pPr>
            <a:endParaRPr lang="zh-CN" altLang="en-US" sz="1349" dirty="0">
              <a:solidFill>
                <a:schemeClr val="bg1">
                  <a:lumMod val="95000"/>
                </a:schemeClr>
              </a:solidFill>
              <a:ea typeface="+mn-ea"/>
            </a:endParaRPr>
          </a:p>
        </p:txBody>
      </p:sp>
      <p:sp>
        <p:nvSpPr>
          <p:cNvPr id="87" name="Freeform 319"/>
          <p:cNvSpPr>
            <a:spLocks/>
          </p:cNvSpPr>
          <p:nvPr/>
        </p:nvSpPr>
        <p:spPr bwMode="auto">
          <a:xfrm>
            <a:off x="2708925" y="2266956"/>
            <a:ext cx="249807" cy="172564"/>
          </a:xfrm>
          <a:custGeom>
            <a:avLst/>
            <a:gdLst>
              <a:gd name="T0" fmla="*/ 0 w 29"/>
              <a:gd name="T1" fmla="*/ 2 h 20"/>
              <a:gd name="T2" fmla="*/ 6 w 29"/>
              <a:gd name="T3" fmla="*/ 5 h 20"/>
              <a:gd name="T4" fmla="*/ 12 w 29"/>
              <a:gd name="T5" fmla="*/ 17 h 20"/>
              <a:gd name="T6" fmla="*/ 7 w 29"/>
              <a:gd name="T7" fmla="*/ 20 h 20"/>
              <a:gd name="T8" fmla="*/ 21 w 29"/>
              <a:gd name="T9" fmla="*/ 19 h 20"/>
              <a:gd name="T10" fmla="*/ 29 w 29"/>
              <a:gd name="T11" fmla="*/ 7 h 20"/>
              <a:gd name="T12" fmla="*/ 23 w 29"/>
              <a:gd name="T13" fmla="*/ 11 h 20"/>
              <a:gd name="T14" fmla="*/ 20 w 29"/>
              <a:gd name="T15" fmla="*/ 5 h 20"/>
              <a:gd name="T16" fmla="*/ 0 w 29"/>
              <a:gd name="T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0">
                <a:moveTo>
                  <a:pt x="0" y="2"/>
                </a:moveTo>
                <a:cubicBezTo>
                  <a:pt x="0" y="2"/>
                  <a:pt x="5" y="4"/>
                  <a:pt x="6" y="5"/>
                </a:cubicBezTo>
                <a:cubicBezTo>
                  <a:pt x="7" y="7"/>
                  <a:pt x="12" y="17"/>
                  <a:pt x="12" y="17"/>
                </a:cubicBezTo>
                <a:cubicBezTo>
                  <a:pt x="7" y="20"/>
                  <a:pt x="7" y="20"/>
                  <a:pt x="7" y="20"/>
                </a:cubicBezTo>
                <a:cubicBezTo>
                  <a:pt x="21" y="19"/>
                  <a:pt x="21" y="19"/>
                  <a:pt x="21" y="19"/>
                </a:cubicBezTo>
                <a:cubicBezTo>
                  <a:pt x="29" y="7"/>
                  <a:pt x="29" y="7"/>
                  <a:pt x="29" y="7"/>
                </a:cubicBezTo>
                <a:cubicBezTo>
                  <a:pt x="23" y="11"/>
                  <a:pt x="23" y="11"/>
                  <a:pt x="23" y="11"/>
                </a:cubicBezTo>
                <a:cubicBezTo>
                  <a:pt x="20" y="5"/>
                  <a:pt x="20" y="5"/>
                  <a:pt x="20" y="5"/>
                </a:cubicBezTo>
                <a:cubicBezTo>
                  <a:pt x="20" y="5"/>
                  <a:pt x="19" y="0"/>
                  <a:pt x="0"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68544" tIns="34272" rIns="68544" bIns="34272"/>
          <a:lstStyle/>
          <a:p>
            <a:pPr defTabSz="685754" eaLnBrk="1" fontAlgn="auto" hangingPunct="1">
              <a:spcBef>
                <a:spcPts val="0"/>
              </a:spcBef>
              <a:spcAft>
                <a:spcPts val="0"/>
              </a:spcAft>
              <a:defRPr/>
            </a:pPr>
            <a:endParaRPr lang="zh-CN" altLang="en-US" sz="1349" dirty="0">
              <a:solidFill>
                <a:schemeClr val="bg1">
                  <a:lumMod val="95000"/>
                </a:schemeClr>
              </a:solidFill>
              <a:ea typeface="+mn-ea"/>
            </a:endParaRPr>
          </a:p>
        </p:txBody>
      </p:sp>
      <p:sp>
        <p:nvSpPr>
          <p:cNvPr id="89" name="Freeform 320"/>
          <p:cNvSpPr>
            <a:spLocks/>
          </p:cNvSpPr>
          <p:nvPr/>
        </p:nvSpPr>
        <p:spPr bwMode="auto">
          <a:xfrm>
            <a:off x="2587696" y="2285313"/>
            <a:ext cx="172662" cy="198264"/>
          </a:xfrm>
          <a:custGeom>
            <a:avLst/>
            <a:gdLst>
              <a:gd name="T0" fmla="*/ 11 w 20"/>
              <a:gd name="T1" fmla="*/ 23 h 23"/>
              <a:gd name="T2" fmla="*/ 0 w 20"/>
              <a:gd name="T3" fmla="*/ 16 h 23"/>
              <a:gd name="T4" fmla="*/ 7 w 20"/>
              <a:gd name="T5" fmla="*/ 5 h 23"/>
              <a:gd name="T6" fmla="*/ 15 w 20"/>
              <a:gd name="T7" fmla="*/ 3 h 23"/>
              <a:gd name="T8" fmla="*/ 18 w 20"/>
              <a:gd name="T9" fmla="*/ 11 h 23"/>
              <a:gd name="T10" fmla="*/ 11 w 20"/>
              <a:gd name="T11" fmla="*/ 23 h 23"/>
            </a:gdLst>
            <a:ahLst/>
            <a:cxnLst>
              <a:cxn ang="0">
                <a:pos x="T0" y="T1"/>
              </a:cxn>
              <a:cxn ang="0">
                <a:pos x="T2" y="T3"/>
              </a:cxn>
              <a:cxn ang="0">
                <a:pos x="T4" y="T5"/>
              </a:cxn>
              <a:cxn ang="0">
                <a:pos x="T6" y="T7"/>
              </a:cxn>
              <a:cxn ang="0">
                <a:pos x="T8" y="T9"/>
              </a:cxn>
              <a:cxn ang="0">
                <a:pos x="T10" y="T11"/>
              </a:cxn>
            </a:cxnLst>
            <a:rect l="0" t="0" r="r" b="b"/>
            <a:pathLst>
              <a:path w="20" h="23">
                <a:moveTo>
                  <a:pt x="11" y="23"/>
                </a:moveTo>
                <a:cubicBezTo>
                  <a:pt x="0" y="16"/>
                  <a:pt x="0" y="16"/>
                  <a:pt x="0" y="16"/>
                </a:cubicBezTo>
                <a:cubicBezTo>
                  <a:pt x="7" y="5"/>
                  <a:pt x="7" y="5"/>
                  <a:pt x="7" y="5"/>
                </a:cubicBezTo>
                <a:cubicBezTo>
                  <a:pt x="7" y="5"/>
                  <a:pt x="10" y="0"/>
                  <a:pt x="15" y="3"/>
                </a:cubicBezTo>
                <a:cubicBezTo>
                  <a:pt x="20" y="5"/>
                  <a:pt x="18" y="11"/>
                  <a:pt x="18" y="11"/>
                </a:cubicBezTo>
                <a:lnTo>
                  <a:pt x="11" y="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lIns="68544" tIns="34272" rIns="68544" bIns="34272"/>
          <a:lstStyle/>
          <a:p>
            <a:pPr defTabSz="685754" eaLnBrk="1" fontAlgn="auto" hangingPunct="1">
              <a:spcBef>
                <a:spcPts val="0"/>
              </a:spcBef>
              <a:spcAft>
                <a:spcPts val="0"/>
              </a:spcAft>
              <a:defRPr/>
            </a:pPr>
            <a:endParaRPr lang="zh-CN" altLang="en-US" sz="1349" dirty="0">
              <a:solidFill>
                <a:schemeClr val="bg1">
                  <a:lumMod val="95000"/>
                </a:schemeClr>
              </a:solidFill>
              <a:ea typeface="+mn-ea"/>
            </a:endParaRPr>
          </a:p>
        </p:txBody>
      </p:sp>
      <p:sp>
        <p:nvSpPr>
          <p:cNvPr id="91" name="Freeform 252"/>
          <p:cNvSpPr>
            <a:spLocks/>
          </p:cNvSpPr>
          <p:nvPr/>
        </p:nvSpPr>
        <p:spPr bwMode="auto">
          <a:xfrm>
            <a:off x="6293258" y="1219789"/>
            <a:ext cx="332631" cy="361993"/>
          </a:xfrm>
          <a:custGeom>
            <a:avLst/>
            <a:gdLst>
              <a:gd name="T0" fmla="*/ 0 w 57"/>
              <a:gd name="T1" fmla="*/ 26 h 62"/>
              <a:gd name="T2" fmla="*/ 0 w 57"/>
              <a:gd name="T3" fmla="*/ 59 h 62"/>
              <a:gd name="T4" fmla="*/ 2 w 57"/>
              <a:gd name="T5" fmla="*/ 62 h 62"/>
              <a:gd name="T6" fmla="*/ 4 w 57"/>
              <a:gd name="T7" fmla="*/ 62 h 62"/>
              <a:gd name="T8" fmla="*/ 19 w 57"/>
              <a:gd name="T9" fmla="*/ 62 h 62"/>
              <a:gd name="T10" fmla="*/ 21 w 57"/>
              <a:gd name="T11" fmla="*/ 62 h 62"/>
              <a:gd name="T12" fmla="*/ 21 w 57"/>
              <a:gd name="T13" fmla="*/ 61 h 62"/>
              <a:gd name="T14" fmla="*/ 21 w 57"/>
              <a:gd name="T15" fmla="*/ 45 h 62"/>
              <a:gd name="T16" fmla="*/ 36 w 57"/>
              <a:gd name="T17" fmla="*/ 45 h 62"/>
              <a:gd name="T18" fmla="*/ 36 w 57"/>
              <a:gd name="T19" fmla="*/ 61 h 62"/>
              <a:gd name="T20" fmla="*/ 37 w 57"/>
              <a:gd name="T21" fmla="*/ 62 h 62"/>
              <a:gd name="T22" fmla="*/ 38 w 57"/>
              <a:gd name="T23" fmla="*/ 62 h 62"/>
              <a:gd name="T24" fmla="*/ 53 w 57"/>
              <a:gd name="T25" fmla="*/ 62 h 62"/>
              <a:gd name="T26" fmla="*/ 56 w 57"/>
              <a:gd name="T27" fmla="*/ 62 h 62"/>
              <a:gd name="T28" fmla="*/ 57 w 57"/>
              <a:gd name="T29" fmla="*/ 59 h 62"/>
              <a:gd name="T30" fmla="*/ 57 w 57"/>
              <a:gd name="T31" fmla="*/ 26 h 62"/>
              <a:gd name="T32" fmla="*/ 29 w 57"/>
              <a:gd name="T33" fmla="*/ 0 h 62"/>
              <a:gd name="T34" fmla="*/ 0 w 57"/>
              <a:gd name="T35"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62">
                <a:moveTo>
                  <a:pt x="0" y="26"/>
                </a:moveTo>
                <a:cubicBezTo>
                  <a:pt x="0" y="59"/>
                  <a:pt x="0" y="59"/>
                  <a:pt x="0" y="59"/>
                </a:cubicBezTo>
                <a:cubicBezTo>
                  <a:pt x="0" y="61"/>
                  <a:pt x="1" y="62"/>
                  <a:pt x="2" y="62"/>
                </a:cubicBezTo>
                <a:cubicBezTo>
                  <a:pt x="3" y="62"/>
                  <a:pt x="3" y="62"/>
                  <a:pt x="4" y="62"/>
                </a:cubicBezTo>
                <a:cubicBezTo>
                  <a:pt x="19" y="62"/>
                  <a:pt x="19" y="62"/>
                  <a:pt x="19" y="62"/>
                </a:cubicBezTo>
                <a:cubicBezTo>
                  <a:pt x="20" y="62"/>
                  <a:pt x="20" y="62"/>
                  <a:pt x="21" y="62"/>
                </a:cubicBezTo>
                <a:cubicBezTo>
                  <a:pt x="21" y="62"/>
                  <a:pt x="21" y="61"/>
                  <a:pt x="21" y="61"/>
                </a:cubicBezTo>
                <a:cubicBezTo>
                  <a:pt x="21" y="45"/>
                  <a:pt x="21" y="45"/>
                  <a:pt x="21" y="45"/>
                </a:cubicBezTo>
                <a:cubicBezTo>
                  <a:pt x="36" y="45"/>
                  <a:pt x="36" y="45"/>
                  <a:pt x="36" y="45"/>
                </a:cubicBezTo>
                <a:cubicBezTo>
                  <a:pt x="36" y="61"/>
                  <a:pt x="36" y="61"/>
                  <a:pt x="36" y="61"/>
                </a:cubicBezTo>
                <a:cubicBezTo>
                  <a:pt x="36" y="61"/>
                  <a:pt x="37" y="62"/>
                  <a:pt x="37" y="62"/>
                </a:cubicBezTo>
                <a:cubicBezTo>
                  <a:pt x="37" y="62"/>
                  <a:pt x="38" y="62"/>
                  <a:pt x="38" y="62"/>
                </a:cubicBezTo>
                <a:cubicBezTo>
                  <a:pt x="53" y="62"/>
                  <a:pt x="53" y="62"/>
                  <a:pt x="53" y="62"/>
                </a:cubicBezTo>
                <a:cubicBezTo>
                  <a:pt x="54" y="62"/>
                  <a:pt x="55" y="62"/>
                  <a:pt x="56" y="62"/>
                </a:cubicBezTo>
                <a:cubicBezTo>
                  <a:pt x="56" y="62"/>
                  <a:pt x="57" y="61"/>
                  <a:pt x="57" y="59"/>
                </a:cubicBezTo>
                <a:cubicBezTo>
                  <a:pt x="57" y="26"/>
                  <a:pt x="57" y="26"/>
                  <a:pt x="57" y="26"/>
                </a:cubicBezTo>
                <a:cubicBezTo>
                  <a:pt x="29" y="0"/>
                  <a:pt x="29" y="0"/>
                  <a:pt x="29" y="0"/>
                </a:cubicBezTo>
                <a:lnTo>
                  <a:pt x="0" y="2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49" dirty="0">
              <a:solidFill>
                <a:schemeClr val="bg1">
                  <a:lumMod val="95000"/>
                </a:schemeClr>
              </a:solidFill>
            </a:endParaRPr>
          </a:p>
        </p:txBody>
      </p:sp>
      <p:sp>
        <p:nvSpPr>
          <p:cNvPr id="93" name="Freeform 253"/>
          <p:cNvSpPr>
            <a:spLocks/>
          </p:cNvSpPr>
          <p:nvPr/>
        </p:nvSpPr>
        <p:spPr bwMode="auto">
          <a:xfrm>
            <a:off x="6216875" y="1113899"/>
            <a:ext cx="485395" cy="263492"/>
          </a:xfrm>
          <a:custGeom>
            <a:avLst/>
            <a:gdLst>
              <a:gd name="T0" fmla="*/ 81 w 83"/>
              <a:gd name="T1" fmla="*/ 35 h 45"/>
              <a:gd name="T2" fmla="*/ 68 w 83"/>
              <a:gd name="T3" fmla="*/ 23 h 45"/>
              <a:gd name="T4" fmla="*/ 68 w 83"/>
              <a:gd name="T5" fmla="*/ 4 h 45"/>
              <a:gd name="T6" fmla="*/ 66 w 83"/>
              <a:gd name="T7" fmla="*/ 2 h 45"/>
              <a:gd name="T8" fmla="*/ 61 w 83"/>
              <a:gd name="T9" fmla="*/ 2 h 45"/>
              <a:gd name="T10" fmla="*/ 59 w 83"/>
              <a:gd name="T11" fmla="*/ 4 h 45"/>
              <a:gd name="T12" fmla="*/ 59 w 83"/>
              <a:gd name="T13" fmla="*/ 15 h 45"/>
              <a:gd name="T14" fmla="*/ 45 w 83"/>
              <a:gd name="T15" fmla="*/ 2 h 45"/>
              <a:gd name="T16" fmla="*/ 38 w 83"/>
              <a:gd name="T17" fmla="*/ 2 h 45"/>
              <a:gd name="T18" fmla="*/ 2 w 83"/>
              <a:gd name="T19" fmla="*/ 35 h 45"/>
              <a:gd name="T20" fmla="*/ 2 w 83"/>
              <a:gd name="T21" fmla="*/ 43 h 45"/>
              <a:gd name="T22" fmla="*/ 6 w 83"/>
              <a:gd name="T23" fmla="*/ 44 h 45"/>
              <a:gd name="T24" fmla="*/ 10 w 83"/>
              <a:gd name="T25" fmla="*/ 43 h 45"/>
              <a:gd name="T26" fmla="*/ 42 w 83"/>
              <a:gd name="T27" fmla="*/ 13 h 45"/>
              <a:gd name="T28" fmla="*/ 74 w 83"/>
              <a:gd name="T29" fmla="*/ 43 h 45"/>
              <a:gd name="T30" fmla="*/ 81 w 83"/>
              <a:gd name="T31" fmla="*/ 43 h 45"/>
              <a:gd name="T32" fmla="*/ 81 w 83"/>
              <a:gd name="T33" fmla="*/ 3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45">
                <a:moveTo>
                  <a:pt x="81" y="35"/>
                </a:moveTo>
                <a:cubicBezTo>
                  <a:pt x="68" y="23"/>
                  <a:pt x="68" y="23"/>
                  <a:pt x="68" y="23"/>
                </a:cubicBezTo>
                <a:cubicBezTo>
                  <a:pt x="68" y="4"/>
                  <a:pt x="68" y="4"/>
                  <a:pt x="68" y="4"/>
                </a:cubicBezTo>
                <a:cubicBezTo>
                  <a:pt x="68" y="3"/>
                  <a:pt x="67" y="2"/>
                  <a:pt x="66" y="2"/>
                </a:cubicBezTo>
                <a:cubicBezTo>
                  <a:pt x="61" y="2"/>
                  <a:pt x="61" y="2"/>
                  <a:pt x="61" y="2"/>
                </a:cubicBezTo>
                <a:cubicBezTo>
                  <a:pt x="60" y="2"/>
                  <a:pt x="59" y="3"/>
                  <a:pt x="59" y="4"/>
                </a:cubicBezTo>
                <a:cubicBezTo>
                  <a:pt x="59" y="15"/>
                  <a:pt x="59" y="15"/>
                  <a:pt x="59" y="15"/>
                </a:cubicBezTo>
                <a:cubicBezTo>
                  <a:pt x="45" y="2"/>
                  <a:pt x="45" y="2"/>
                  <a:pt x="45" y="2"/>
                </a:cubicBezTo>
                <a:cubicBezTo>
                  <a:pt x="43" y="0"/>
                  <a:pt x="40" y="0"/>
                  <a:pt x="38" y="2"/>
                </a:cubicBezTo>
                <a:cubicBezTo>
                  <a:pt x="2" y="35"/>
                  <a:pt x="2" y="35"/>
                  <a:pt x="2" y="35"/>
                </a:cubicBezTo>
                <a:cubicBezTo>
                  <a:pt x="0" y="37"/>
                  <a:pt x="0" y="40"/>
                  <a:pt x="2" y="43"/>
                </a:cubicBezTo>
                <a:cubicBezTo>
                  <a:pt x="3" y="44"/>
                  <a:pt x="5" y="44"/>
                  <a:pt x="6" y="44"/>
                </a:cubicBezTo>
                <a:cubicBezTo>
                  <a:pt x="7" y="44"/>
                  <a:pt x="9" y="44"/>
                  <a:pt x="10" y="43"/>
                </a:cubicBezTo>
                <a:cubicBezTo>
                  <a:pt x="42" y="13"/>
                  <a:pt x="42" y="13"/>
                  <a:pt x="42" y="13"/>
                </a:cubicBezTo>
                <a:cubicBezTo>
                  <a:pt x="74" y="43"/>
                  <a:pt x="74" y="43"/>
                  <a:pt x="74" y="43"/>
                </a:cubicBezTo>
                <a:cubicBezTo>
                  <a:pt x="76" y="45"/>
                  <a:pt x="80" y="45"/>
                  <a:pt x="81" y="43"/>
                </a:cubicBezTo>
                <a:cubicBezTo>
                  <a:pt x="83" y="40"/>
                  <a:pt x="83" y="37"/>
                  <a:pt x="81" y="3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49" dirty="0">
              <a:solidFill>
                <a:schemeClr val="bg1">
                  <a:lumMod val="95000"/>
                </a:schemeClr>
              </a:solidFill>
            </a:endParaRPr>
          </a:p>
        </p:txBody>
      </p:sp>
      <p:pic>
        <p:nvPicPr>
          <p:cNvPr id="11" name="图片 10"/>
          <p:cNvPicPr>
            <a:picLocks noChangeAspect="1"/>
          </p:cNvPicPr>
          <p:nvPr/>
        </p:nvPicPr>
        <p:blipFill>
          <a:blip r:embed="rId7">
            <a:biLevel thresh="25000"/>
          </a:blip>
          <a:stretch>
            <a:fillRect/>
          </a:stretch>
        </p:blipFill>
        <p:spPr>
          <a:xfrm>
            <a:off x="6263077" y="3566465"/>
            <a:ext cx="422925" cy="422925"/>
          </a:xfrm>
          <a:prstGeom prst="rect">
            <a:avLst/>
          </a:prstGeom>
        </p:spPr>
      </p:pic>
    </p:spTree>
  </p:cSld>
  <p:clrMapOvr>
    <a:masterClrMapping/>
  </p:clrMapOvr>
  <p:transition spd="slow" advClick="0" advTm="3092">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0-#ppt_w/2"/>
                                          </p:val>
                                        </p:tav>
                                        <p:tav tm="100000">
                                          <p:val>
                                            <p:strVal val="#ppt_x"/>
                                          </p:val>
                                        </p:tav>
                                      </p:tavLst>
                                    </p:anim>
                                    <p:anim calcmode="lin" valueType="num">
                                      <p:cBhvr additive="base">
                                        <p:cTn id="8" dur="500" fill="hold"/>
                                        <p:tgtEl>
                                          <p:spTgt spid="6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10" presetClass="entr" presetSubtype="0" fill="hold" nodeType="withEffect">
                                  <p:stCondLst>
                                    <p:cond delay="500"/>
                                  </p:stCondLst>
                                  <p:childTnLst>
                                    <p:set>
                                      <p:cBhvr>
                                        <p:cTn id="14" dur="1" fill="hold">
                                          <p:stCondLst>
                                            <p:cond delay="0"/>
                                          </p:stCondLst>
                                        </p:cTn>
                                        <p:tgtEl>
                                          <p:spTgt spid="43"/>
                                        </p:tgtEl>
                                        <p:attrNameLst>
                                          <p:attrName>style.visibility</p:attrName>
                                        </p:attrNameLst>
                                      </p:cBhvr>
                                      <p:to>
                                        <p:strVal val="visible"/>
                                      </p:to>
                                    </p:set>
                                    <p:animEffect transition="in" filter="fade">
                                      <p:cBhvr>
                                        <p:cTn id="15" dur="1500"/>
                                        <p:tgtEl>
                                          <p:spTgt spid="43"/>
                                        </p:tgtEl>
                                      </p:cBhvr>
                                    </p:animEffect>
                                  </p:childTnLst>
                                </p:cTn>
                              </p:par>
                              <p:par>
                                <p:cTn id="16" presetID="8" presetClass="emph" presetSubtype="0" decel="58000" fill="hold" nodeType="withEffect">
                                  <p:stCondLst>
                                    <p:cond delay="500"/>
                                  </p:stCondLst>
                                  <p:childTnLst>
                                    <p:animRot by="-21600000">
                                      <p:cBhvr>
                                        <p:cTn id="17" dur="1500" fill="hold"/>
                                        <p:tgtEl>
                                          <p:spTgt spid="43"/>
                                        </p:tgtEl>
                                        <p:attrNameLst>
                                          <p:attrName>r</p:attrName>
                                        </p:attrNameLst>
                                      </p:cBhvr>
                                    </p:animRot>
                                  </p:childTnLst>
                                </p:cTn>
                              </p:par>
                              <p:par>
                                <p:cTn id="18" presetID="0" presetClass="path" presetSubtype="0" accel="50000" decel="50000" fill="hold" nodeType="withEffect">
                                  <p:stCondLst>
                                    <p:cond delay="500"/>
                                  </p:stCondLst>
                                  <p:childTnLst>
                                    <p:animMotion origin="layout" path="M -0.475 -0.47408 C -0.47187 -0.46574 -0.46892 -0.45957 -0.46562 -0.45185 C -0.46094 -0.44136 -0.45937 -0.43334 -0.45312 -0.42593 C -0.45191 -0.41914 -0.44444 -0.40618 -0.44062 -0.40371 C -0.43455 -0.3929 -0.42604 -0.37963 -0.41771 -0.37593 C -0.41146 -0.3676 -0.40451 -0.36389 -0.39687 -0.36111 C -0.37916 -0.34537 -0.3526 -0.34167 -0.33333 -0.34074 C -0.27552 -0.33889 -0.21736 -0.33827 -0.15937 -0.33704 C -0.14479 -0.33334 -0.12986 -0.33056 -0.11562 -0.32408 C -0.11111 -0.31883 -0.10521 -0.31605 -0.1 -0.31297 C -0.09479 -0.30371 -0.08958 -0.29445 -0.08437 -0.28519 C -0.0809 -0.27902 -0.07969 -0.27099 -0.07604 -0.26482 C -0.07587 -0.26235 -0.07587 -0.25957 -0.075 -0.25741 C -0.07413 -0.2534 -0.07083 -0.2463 -0.07083 -0.2463 C -0.06979 -0.23889 -0.06996 -0.23827 -0.06771 -0.23148 C -0.06666 -0.22778 -0.06354 -0.22037 -0.06354 -0.22037 C -0.06215 -0.21081 -0.05937 -0.20093 -0.05625 -0.1926 C -0.05434 -0.18766 -0.05017 -0.17778 -0.05017 -0.17778 C -0.04635 -0.15895 -0.03941 -0.14136 -0.03541 -0.12223 C -0.0316 -0.10432 -0.02847 -0.08488 -0.025 -0.06667 C -0.02413 -0.06235 -0.02205 -0.05957 -0.02083 -0.05556 C -0.01788 -0.04506 -0.01406 -0.03581 -0.01041 -0.02593 C -0.00746 -0.01729 -0.00503 -0.00895 5.55556E-7 -2.46914E-7 " pathEditMode="relative" ptsTypes="ffffffffffffffffffffffA">
                                      <p:cBhvr>
                                        <p:cTn id="19" dur="1500" fill="hold"/>
                                        <p:tgtEl>
                                          <p:spTgt spid="43"/>
                                        </p:tgtEl>
                                        <p:attrNameLst>
                                          <p:attrName>ppt_x</p:attrName>
                                          <p:attrName>ppt_y</p:attrName>
                                        </p:attrNameLst>
                                      </p:cBhvr>
                                    </p:animMotion>
                                  </p:childTnLst>
                                </p:cTn>
                              </p:par>
                              <p:par>
                                <p:cTn id="20" presetID="10" presetClass="entr" presetSubtype="0" fill="hold" nodeType="withEffect">
                                  <p:stCondLst>
                                    <p:cond delay="50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500"/>
                                        <p:tgtEl>
                                          <p:spTgt spid="2"/>
                                        </p:tgtEl>
                                      </p:cBhvr>
                                    </p:animEffect>
                                  </p:childTnLst>
                                </p:cTn>
                              </p:par>
                              <p:par>
                                <p:cTn id="23" presetID="8" presetClass="emph" presetSubtype="0" decel="58000" fill="hold" nodeType="withEffect">
                                  <p:stCondLst>
                                    <p:cond delay="500"/>
                                  </p:stCondLst>
                                  <p:childTnLst>
                                    <p:animRot by="-21600000">
                                      <p:cBhvr>
                                        <p:cTn id="24" dur="1500" fill="hold"/>
                                        <p:tgtEl>
                                          <p:spTgt spid="2"/>
                                        </p:tgtEl>
                                        <p:attrNameLst>
                                          <p:attrName>r</p:attrName>
                                        </p:attrNameLst>
                                      </p:cBhvr>
                                    </p:animRot>
                                  </p:childTnLst>
                                </p:cTn>
                              </p:par>
                              <p:par>
                                <p:cTn id="25" presetID="0" presetClass="path" presetSubtype="0" accel="50000" decel="50000" fill="hold" nodeType="withEffect">
                                  <p:stCondLst>
                                    <p:cond delay="500"/>
                                  </p:stCondLst>
                                  <p:childTnLst>
                                    <p:animMotion origin="layout" path="M -0.475 -0.47408 C -0.47187 -0.46574 -0.46892 -0.45957 -0.46562 -0.45185 C -0.46094 -0.44136 -0.45937 -0.43334 -0.45312 -0.42593 C -0.45191 -0.41914 -0.44444 -0.40618 -0.44062 -0.40371 C -0.43455 -0.3929 -0.42604 -0.37963 -0.41771 -0.37593 C -0.41146 -0.3676 -0.40451 -0.36389 -0.39687 -0.36111 C -0.37916 -0.34537 -0.3526 -0.34167 -0.33333 -0.34074 C -0.27552 -0.33889 -0.21736 -0.33827 -0.15937 -0.33704 C -0.14479 -0.33334 -0.12986 -0.33056 -0.11562 -0.32408 C -0.11111 -0.31883 -0.10521 -0.31605 -0.1 -0.31297 C -0.09479 -0.30371 -0.08958 -0.29445 -0.08437 -0.28519 C -0.0809 -0.27902 -0.07969 -0.27099 -0.07604 -0.26482 C -0.07587 -0.26235 -0.07587 -0.25957 -0.075 -0.25741 C -0.07413 -0.2534 -0.07083 -0.2463 -0.07083 -0.2463 C -0.06979 -0.23889 -0.06996 -0.23827 -0.06771 -0.23148 C -0.06666 -0.22778 -0.06354 -0.22037 -0.06354 -0.22037 C -0.06215 -0.21081 -0.05937 -0.20093 -0.05625 -0.1926 C -0.05434 -0.18766 -0.05017 -0.17778 -0.05017 -0.17778 C -0.04635 -0.15895 -0.03941 -0.14136 -0.03541 -0.12223 C -0.0316 -0.10432 -0.02847 -0.08488 -0.025 -0.06667 C -0.02413 -0.06235 -0.02205 -0.05957 -0.02083 -0.05556 C -0.01788 -0.04506 -0.01406 -0.03581 -0.01041 -0.02593 C -0.00746 -0.01729 -0.00503 -0.00895 5.55556E-7 -2.46914E-7 " pathEditMode="relative" ptsTypes="ffffffffffffffffffffffA">
                                      <p:cBhvr>
                                        <p:cTn id="26" dur="1500" fill="hold"/>
                                        <p:tgtEl>
                                          <p:spTgt spid="2"/>
                                        </p:tgtEl>
                                        <p:attrNameLst>
                                          <p:attrName>ppt_x</p:attrName>
                                          <p:attrName>ppt_y</p:attrName>
                                        </p:attrNameLst>
                                      </p:cBhvr>
                                    </p:animMotion>
                                  </p:childTnLst>
                                </p:cTn>
                              </p:par>
                              <p:par>
                                <p:cTn id="27" presetID="10" presetClass="entr" presetSubtype="0" fill="hold" nodeType="withEffect">
                                  <p:stCondLst>
                                    <p:cond delay="500"/>
                                  </p:stCondLst>
                                  <p:childTnLst>
                                    <p:set>
                                      <p:cBhvr>
                                        <p:cTn id="28" dur="1" fill="hold">
                                          <p:stCondLst>
                                            <p:cond delay="0"/>
                                          </p:stCondLst>
                                        </p:cTn>
                                        <p:tgtEl>
                                          <p:spTgt spid="88"/>
                                        </p:tgtEl>
                                        <p:attrNameLst>
                                          <p:attrName>style.visibility</p:attrName>
                                        </p:attrNameLst>
                                      </p:cBhvr>
                                      <p:to>
                                        <p:strVal val="visible"/>
                                      </p:to>
                                    </p:set>
                                    <p:animEffect transition="in" filter="fade">
                                      <p:cBhvr>
                                        <p:cTn id="29" dur="1500"/>
                                        <p:tgtEl>
                                          <p:spTgt spid="88"/>
                                        </p:tgtEl>
                                      </p:cBhvr>
                                    </p:animEffect>
                                  </p:childTnLst>
                                </p:cTn>
                              </p:par>
                              <p:par>
                                <p:cTn id="30" presetID="8" presetClass="emph" presetSubtype="0" decel="58000" fill="hold" nodeType="withEffect">
                                  <p:stCondLst>
                                    <p:cond delay="500"/>
                                  </p:stCondLst>
                                  <p:childTnLst>
                                    <p:animRot by="-21600000">
                                      <p:cBhvr>
                                        <p:cTn id="31" dur="1500" fill="hold"/>
                                        <p:tgtEl>
                                          <p:spTgt spid="88"/>
                                        </p:tgtEl>
                                        <p:attrNameLst>
                                          <p:attrName>r</p:attrName>
                                        </p:attrNameLst>
                                      </p:cBhvr>
                                    </p:animRot>
                                  </p:childTnLst>
                                </p:cTn>
                              </p:par>
                              <p:par>
                                <p:cTn id="32" presetID="0" presetClass="path" presetSubtype="0" accel="50000" decel="50000" fill="hold" nodeType="withEffect">
                                  <p:stCondLst>
                                    <p:cond delay="500"/>
                                  </p:stCondLst>
                                  <p:childTnLst>
                                    <p:animMotion origin="layout" path="M -0.475 -0.47408 C -0.47187 -0.46574 -0.46892 -0.45957 -0.46562 -0.45185 C -0.46094 -0.44136 -0.45937 -0.43334 -0.45312 -0.42593 C -0.45191 -0.41914 -0.44444 -0.40618 -0.44062 -0.40371 C -0.43455 -0.3929 -0.42604 -0.37963 -0.41771 -0.37593 C -0.41146 -0.3676 -0.40451 -0.36389 -0.39687 -0.36111 C -0.37916 -0.34537 -0.3526 -0.34167 -0.33333 -0.34074 C -0.27552 -0.33889 -0.21736 -0.33827 -0.15937 -0.33704 C -0.14479 -0.33334 -0.12986 -0.33056 -0.11562 -0.32408 C -0.11111 -0.31883 -0.10521 -0.31605 -0.1 -0.31297 C -0.09479 -0.30371 -0.08958 -0.29445 -0.08437 -0.28519 C -0.0809 -0.27902 -0.07969 -0.27099 -0.07604 -0.26482 C -0.07587 -0.26235 -0.07587 -0.25957 -0.075 -0.25741 C -0.07413 -0.2534 -0.07083 -0.2463 -0.07083 -0.2463 C -0.06979 -0.23889 -0.06996 -0.23827 -0.06771 -0.23148 C -0.06666 -0.22778 -0.06354 -0.22037 -0.06354 -0.22037 C -0.06215 -0.21081 -0.05937 -0.20093 -0.05625 -0.1926 C -0.05434 -0.18766 -0.05017 -0.17778 -0.05017 -0.17778 C -0.04635 -0.15895 -0.03941 -0.14136 -0.03541 -0.12223 C -0.0316 -0.10432 -0.02847 -0.08488 -0.025 -0.06667 C -0.02413 -0.06235 -0.02205 -0.05957 -0.02083 -0.05556 C -0.01788 -0.04506 -0.01406 -0.03581 -0.01041 -0.02593 C -0.00746 -0.01729 -0.00503 -0.00895 5.55556E-7 -2.46914E-7 " pathEditMode="relative" ptsTypes="ffffffffffffffffffffffA">
                                      <p:cBhvr>
                                        <p:cTn id="33" dur="1500" fill="hold"/>
                                        <p:tgtEl>
                                          <p:spTgt spid="88"/>
                                        </p:tgtEl>
                                        <p:attrNameLst>
                                          <p:attrName>ppt_x</p:attrName>
                                          <p:attrName>ppt_y</p:attrName>
                                        </p:attrNameLst>
                                      </p:cBhvr>
                                    </p:animMotion>
                                  </p:childTnLst>
                                </p:cTn>
                              </p:par>
                              <p:par>
                                <p:cTn id="34" presetID="10" presetClass="entr" presetSubtype="0" fill="hold" nodeType="withEffect">
                                  <p:stCondLst>
                                    <p:cond delay="500"/>
                                  </p:stCondLst>
                                  <p:childTnLst>
                                    <p:set>
                                      <p:cBhvr>
                                        <p:cTn id="35" dur="1" fill="hold">
                                          <p:stCondLst>
                                            <p:cond delay="0"/>
                                          </p:stCondLst>
                                        </p:cTn>
                                        <p:tgtEl>
                                          <p:spTgt spid="4"/>
                                        </p:tgtEl>
                                        <p:attrNameLst>
                                          <p:attrName>style.visibility</p:attrName>
                                        </p:attrNameLst>
                                      </p:cBhvr>
                                      <p:to>
                                        <p:strVal val="visible"/>
                                      </p:to>
                                    </p:set>
                                    <p:animEffect transition="in" filter="fade">
                                      <p:cBhvr>
                                        <p:cTn id="36" dur="1500"/>
                                        <p:tgtEl>
                                          <p:spTgt spid="4"/>
                                        </p:tgtEl>
                                      </p:cBhvr>
                                    </p:animEffect>
                                  </p:childTnLst>
                                </p:cTn>
                              </p:par>
                              <p:par>
                                <p:cTn id="37" presetID="8" presetClass="emph" presetSubtype="0" decel="58000" fill="hold" nodeType="withEffect">
                                  <p:stCondLst>
                                    <p:cond delay="500"/>
                                  </p:stCondLst>
                                  <p:childTnLst>
                                    <p:animRot by="21600000">
                                      <p:cBhvr>
                                        <p:cTn id="38" dur="1500" fill="hold"/>
                                        <p:tgtEl>
                                          <p:spTgt spid="4"/>
                                        </p:tgtEl>
                                        <p:attrNameLst>
                                          <p:attrName>r</p:attrName>
                                        </p:attrNameLst>
                                      </p:cBhvr>
                                    </p:animRot>
                                  </p:childTnLst>
                                </p:cTn>
                              </p:par>
                              <p:par>
                                <p:cTn id="39" presetID="0" presetClass="path" presetSubtype="0" accel="50000" decel="50000" fill="hold" nodeType="withEffect">
                                  <p:stCondLst>
                                    <p:cond delay="500"/>
                                  </p:stCondLst>
                                  <p:childTnLst>
                                    <p:animMotion origin="layout" path="M -0.15 -0.42778 C -0.14236 -0.41173 -0.13542 -0.39475 -0.12708 -0.37963 C -0.11684 -0.36111 -0.10521 -0.34815 -0.09375 -0.33333 C -0.08472 -0.3216 -0.07708 -0.3071 -0.06875 -0.29444 C -0.05799 -0.27839 -0.05417 -0.2537 -0.04479 -0.23704 C -0.04254 -0.22531 -0.03924 -0.2179 -0.03438 -0.20926 C -0.02899 -0.1858 -0.01684 -0.16852 -0.00938 -0.1463 C -0.00347 -0.12901 0.00347 -0.1108 0.01042 -0.09444 C 0.01302 -0.07623 0.01354 -0.07593 0.01146 -0.05 C 0.01094 -0.04414 0.00729 -0.03333 0.00625 -0.02778 C 0.00503 -0.0216 0.00451 -0.01543 0.00312 -0.00926 C 0.00087 0.00031 0.00104 -0.00679 1.94444E-6 1.85185E-6 " pathEditMode="relative" ptsTypes="fffffffffffA">
                                      <p:cBhvr>
                                        <p:cTn id="40" dur="1500" fill="hold"/>
                                        <p:tgtEl>
                                          <p:spTgt spid="4"/>
                                        </p:tgtEl>
                                        <p:attrNameLst>
                                          <p:attrName>ppt_x</p:attrName>
                                          <p:attrName>ppt_y</p:attrName>
                                        </p:attrNameLst>
                                      </p:cBhvr>
                                    </p:animMotion>
                                  </p:childTnLst>
                                </p:cTn>
                              </p:par>
                              <p:par>
                                <p:cTn id="41" presetID="10" presetClass="entr" presetSubtype="0" fill="hold" nodeType="withEffect">
                                  <p:stCondLst>
                                    <p:cond delay="50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1500"/>
                                        <p:tgtEl>
                                          <p:spTgt spid="3"/>
                                        </p:tgtEl>
                                      </p:cBhvr>
                                    </p:animEffect>
                                  </p:childTnLst>
                                </p:cTn>
                              </p:par>
                              <p:par>
                                <p:cTn id="44" presetID="8" presetClass="emph" presetSubtype="0" decel="58000" fill="hold" nodeType="withEffect">
                                  <p:stCondLst>
                                    <p:cond delay="500"/>
                                  </p:stCondLst>
                                  <p:childTnLst>
                                    <p:animRot by="21600000">
                                      <p:cBhvr>
                                        <p:cTn id="45" dur="1500" fill="hold"/>
                                        <p:tgtEl>
                                          <p:spTgt spid="3"/>
                                        </p:tgtEl>
                                        <p:attrNameLst>
                                          <p:attrName>r</p:attrName>
                                        </p:attrNameLst>
                                      </p:cBhvr>
                                    </p:animRot>
                                  </p:childTnLst>
                                </p:cTn>
                              </p:par>
                              <p:par>
                                <p:cTn id="46" presetID="0" presetClass="path" presetSubtype="0" accel="50000" decel="50000" fill="hold" nodeType="withEffect">
                                  <p:stCondLst>
                                    <p:cond delay="500"/>
                                  </p:stCondLst>
                                  <p:childTnLst>
                                    <p:animMotion origin="layout" path="M -0.15 -0.42778 C -0.14236 -0.41173 -0.13542 -0.39475 -0.12708 -0.37963 C -0.11684 -0.36111 -0.10521 -0.34815 -0.09375 -0.33333 C -0.08472 -0.3216 -0.07708 -0.3071 -0.06875 -0.29444 C -0.05799 -0.27839 -0.05417 -0.2537 -0.04479 -0.23704 C -0.04254 -0.22531 -0.03924 -0.2179 -0.03438 -0.20926 C -0.02899 -0.1858 -0.01684 -0.16852 -0.00938 -0.1463 C -0.00347 -0.12901 0.00347 -0.1108 0.01042 -0.09444 C 0.01302 -0.07623 0.01354 -0.07593 0.01146 -0.05 C 0.01094 -0.04414 0.00729 -0.03333 0.00625 -0.02778 C 0.00503 -0.0216 0.00451 -0.01543 0.00312 -0.00926 C 0.00087 0.00031 0.00104 -0.00679 1.94444E-6 1.85185E-6 " pathEditMode="relative" ptsTypes="fffffffffffA">
                                      <p:cBhvr>
                                        <p:cTn id="47" dur="1500" fill="hold"/>
                                        <p:tgtEl>
                                          <p:spTgt spid="3"/>
                                        </p:tgtEl>
                                        <p:attrNameLst>
                                          <p:attrName>ppt_x</p:attrName>
                                          <p:attrName>ppt_y</p:attrName>
                                        </p:attrNameLst>
                                      </p:cBhvr>
                                    </p:animMotion>
                                  </p:childTnLst>
                                </p:cTn>
                              </p:par>
                              <p:par>
                                <p:cTn id="48" presetID="10" presetClass="entr" presetSubtype="0" fill="hold" nodeType="withEffect">
                                  <p:stCondLst>
                                    <p:cond delay="500"/>
                                  </p:stCondLst>
                                  <p:childTnLst>
                                    <p:set>
                                      <p:cBhvr>
                                        <p:cTn id="49" dur="1" fill="hold">
                                          <p:stCondLst>
                                            <p:cond delay="0"/>
                                          </p:stCondLst>
                                        </p:cTn>
                                        <p:tgtEl>
                                          <p:spTgt spid="102"/>
                                        </p:tgtEl>
                                        <p:attrNameLst>
                                          <p:attrName>style.visibility</p:attrName>
                                        </p:attrNameLst>
                                      </p:cBhvr>
                                      <p:to>
                                        <p:strVal val="visible"/>
                                      </p:to>
                                    </p:set>
                                    <p:animEffect transition="in" filter="fade">
                                      <p:cBhvr>
                                        <p:cTn id="50" dur="1500"/>
                                        <p:tgtEl>
                                          <p:spTgt spid="102"/>
                                        </p:tgtEl>
                                      </p:cBhvr>
                                    </p:animEffect>
                                  </p:childTnLst>
                                </p:cTn>
                              </p:par>
                              <p:par>
                                <p:cTn id="51" presetID="8" presetClass="emph" presetSubtype="0" decel="58000" fill="hold" nodeType="withEffect">
                                  <p:stCondLst>
                                    <p:cond delay="500"/>
                                  </p:stCondLst>
                                  <p:childTnLst>
                                    <p:animRot by="-21600000">
                                      <p:cBhvr>
                                        <p:cTn id="52" dur="1500" fill="hold"/>
                                        <p:tgtEl>
                                          <p:spTgt spid="102"/>
                                        </p:tgtEl>
                                        <p:attrNameLst>
                                          <p:attrName>r</p:attrName>
                                        </p:attrNameLst>
                                      </p:cBhvr>
                                    </p:animRot>
                                  </p:childTnLst>
                                </p:cTn>
                              </p:par>
                              <p:par>
                                <p:cTn id="53" presetID="0" presetClass="path" presetSubtype="0" accel="50000" decel="50000" fill="hold" nodeType="withEffect">
                                  <p:stCondLst>
                                    <p:cond delay="500"/>
                                  </p:stCondLst>
                                  <p:childTnLst>
                                    <p:animMotion origin="layout" path="M 0.11042 -0.7926 C 0.11476 -0.775 0.11701 -0.75618 0.12187 -0.73889 C 0.13038 -0.70865 0.13837 -0.67809 0.14479 -0.6463 C 0.14739 -0.63365 0.14809 -0.62192 0.15104 -0.60926 C 0.15642 -0.56204 0.14878 -0.61914 0.15833 -0.57439 C 0.1592 -0.57007 0.15868 -0.56575 0.15937 -0.56112 C 0.16007 -0.55587 0.16163 -0.55124 0.1625 -0.5463 C 0.16337 -0.54198 0.16389 -0.53766 0.16458 -0.53334 C 0.16719 -0.51513 0.16875 -0.49661 0.17292 -0.47963 C 0.17552 -0.45278 0.17187 -0.48642 0.17708 -0.45556 C 0.17899 -0.44445 0.17986 -0.43334 0.18229 -0.42223 C 0.18368 -0.40402 0.18437 -0.39414 0.1875 -0.37809 C 0.18958 -0.2963 0.19739 -0.18149 0.15208 -0.12778 C 0.14948 -0.12099 0.14705 -0.11729 0.14271 -0.11482 C 0.13958 -0.10926 0.1375 -0.10618 0.13333 -0.10371 C 0.1243 -0.09167 0.13437 -0.1034 0.12396 -0.0963 C 0.12101 -0.09445 0.11857 -0.09075 0.11562 -0.08889 C 0.11458 -0.08828 0.11354 -0.08766 0.1125 -0.08704 C 0.10399 -0.07192 0.11493 -0.08951 0.10521 -0.07963 C 0.10399 -0.0784 0.1033 -0.07531 0.10208 -0.07408 C 0.10017 -0.07223 0.09583 -0.07038 0.09583 -0.07038 C 0.09062 -0.06359 0.08576 -0.06204 0.08021 -0.05556 C 0.06267 -0.03488 0.04219 -0.02377 0.02187 -0.01482 C 0.01493 -0.00649 0.00868 -0.00649 2.77778E-7 3.45679E-6 " pathEditMode="relative" ptsTypes="fffffffffffffffffffffffA">
                                      <p:cBhvr>
                                        <p:cTn id="54" dur="1500" fill="hold"/>
                                        <p:tgtEl>
                                          <p:spTgt spid="102"/>
                                        </p:tgtEl>
                                        <p:attrNameLst>
                                          <p:attrName>ppt_x</p:attrName>
                                          <p:attrName>ppt_y</p:attrName>
                                        </p:attrNameLst>
                                      </p:cBhvr>
                                    </p:animMotion>
                                  </p:childTnLst>
                                </p:cTn>
                              </p:par>
                              <p:par>
                                <p:cTn id="55" presetID="10" presetClass="entr" presetSubtype="0" fill="hold" nodeType="withEffect">
                                  <p:stCondLst>
                                    <p:cond delay="500"/>
                                  </p:stCondLst>
                                  <p:childTnLst>
                                    <p:set>
                                      <p:cBhvr>
                                        <p:cTn id="56" dur="1" fill="hold">
                                          <p:stCondLst>
                                            <p:cond delay="0"/>
                                          </p:stCondLst>
                                        </p:cTn>
                                        <p:tgtEl>
                                          <p:spTgt spid="41"/>
                                        </p:tgtEl>
                                        <p:attrNameLst>
                                          <p:attrName>style.visibility</p:attrName>
                                        </p:attrNameLst>
                                      </p:cBhvr>
                                      <p:to>
                                        <p:strVal val="visible"/>
                                      </p:to>
                                    </p:set>
                                    <p:animEffect transition="in" filter="fade">
                                      <p:cBhvr>
                                        <p:cTn id="57" dur="1500"/>
                                        <p:tgtEl>
                                          <p:spTgt spid="41"/>
                                        </p:tgtEl>
                                      </p:cBhvr>
                                    </p:animEffect>
                                  </p:childTnLst>
                                </p:cTn>
                              </p:par>
                              <p:par>
                                <p:cTn id="58" presetID="8" presetClass="emph" presetSubtype="0" decel="58000" fill="hold" nodeType="withEffect">
                                  <p:stCondLst>
                                    <p:cond delay="500"/>
                                  </p:stCondLst>
                                  <p:childTnLst>
                                    <p:animRot by="-21600000">
                                      <p:cBhvr>
                                        <p:cTn id="59" dur="1500" fill="hold"/>
                                        <p:tgtEl>
                                          <p:spTgt spid="41"/>
                                        </p:tgtEl>
                                        <p:attrNameLst>
                                          <p:attrName>r</p:attrName>
                                        </p:attrNameLst>
                                      </p:cBhvr>
                                    </p:animRot>
                                  </p:childTnLst>
                                </p:cTn>
                              </p:par>
                              <p:par>
                                <p:cTn id="60" presetID="0" presetClass="path" presetSubtype="0" accel="50000" decel="50000" fill="hold" nodeType="withEffect">
                                  <p:stCondLst>
                                    <p:cond delay="500"/>
                                  </p:stCondLst>
                                  <p:childTnLst>
                                    <p:animMotion origin="layout" path="M 0.16251 -0.61852 C 0.16841 -0.59784 0.1698 -0.57593 0.17293 -0.55371 C 0.17779 -0.51914 0.17466 -0.55617 0.17918 -0.51667 C 0.18612 -0.45648 0.17918 -0.4929 0.18855 -0.45 C 0.18994 -0.42161 0.19636 -0.3963 0.19897 -0.36852 C 0.20296 -0.32593 0.20539 -0.28241 0.2073 -0.23889 C 0.20869 -0.20525 0.20904 -0.20834 0.21043 -0.18364 C 0.21112 -0.1713 0.21251 -0.14661 0.21251 -0.14661 C 0.21164 -0.08426 0.21668 0.02315 0.20105 0.09259 C 0.19949 0.10987 0.19706 0.12808 0.19168 0.14259 C 0.18959 0.1571 0.18525 0.17315 0.17813 0.18148 C 0.1724 0.21142 0.154 0.21389 0.13959 0.22376 C 0.12327 0.22284 0.10487 0.23302 0.09063 0.21852 C 0.0797 0.20741 0.09411 0.21697 0.08438 0.21111 C 0.08178 0.20771 0.07848 0.20555 0.07605 0.20185 C 0.06911 0.19166 0.06806 0.17778 0.05938 0.16852 C 0.05435 0.1571 0.04949 0.14537 0.04376 0.13518 C 0.04133 0.12191 0.03577 0.11265 0.03126 0.10185 C 0.02883 0.09599 0.02727 0.0892 0.02501 0.08333 C 0.02171 0.07438 0.01893 0.06204 0.01668 0.05185 C 0.01581 0.04815 0.01581 0.04413 0.01459 0.04074 C 0.01199 0.03364 0.01043 0.02592 0.00834 0.01852 C 0.00661 0.01204 0.00331 0.00741 5.27778E-6 -3.7037E-7 " pathEditMode="relative" ptsTypes="ffffffffffffffffffffffA">
                                      <p:cBhvr>
                                        <p:cTn id="61" dur="1500" fill="hold"/>
                                        <p:tgtEl>
                                          <p:spTgt spid="41"/>
                                        </p:tgtEl>
                                        <p:attrNameLst>
                                          <p:attrName>ppt_x</p:attrName>
                                          <p:attrName>ppt_y</p:attrName>
                                        </p:attrNameLst>
                                      </p:cBhvr>
                                    </p:animMotion>
                                  </p:childTnLst>
                                </p:cTn>
                              </p:par>
                              <p:par>
                                <p:cTn id="62" presetID="10" presetClass="entr" presetSubtype="0" fill="hold" nodeType="withEffect">
                                  <p:stCondLst>
                                    <p:cond delay="500"/>
                                  </p:stCondLst>
                                  <p:childTnLst>
                                    <p:set>
                                      <p:cBhvr>
                                        <p:cTn id="63" dur="1" fill="hold">
                                          <p:stCondLst>
                                            <p:cond delay="0"/>
                                          </p:stCondLst>
                                        </p:cTn>
                                        <p:tgtEl>
                                          <p:spTgt spid="5"/>
                                        </p:tgtEl>
                                        <p:attrNameLst>
                                          <p:attrName>style.visibility</p:attrName>
                                        </p:attrNameLst>
                                      </p:cBhvr>
                                      <p:to>
                                        <p:strVal val="visible"/>
                                      </p:to>
                                    </p:set>
                                    <p:animEffect transition="in" filter="fade">
                                      <p:cBhvr>
                                        <p:cTn id="64" dur="1500"/>
                                        <p:tgtEl>
                                          <p:spTgt spid="5"/>
                                        </p:tgtEl>
                                      </p:cBhvr>
                                    </p:animEffect>
                                  </p:childTnLst>
                                </p:cTn>
                              </p:par>
                              <p:par>
                                <p:cTn id="65" presetID="8" presetClass="emph" presetSubtype="0" decel="58000" fill="hold" nodeType="withEffect">
                                  <p:stCondLst>
                                    <p:cond delay="500"/>
                                  </p:stCondLst>
                                  <p:childTnLst>
                                    <p:animRot by="21600000">
                                      <p:cBhvr>
                                        <p:cTn id="66" dur="1500" fill="hold"/>
                                        <p:tgtEl>
                                          <p:spTgt spid="5"/>
                                        </p:tgtEl>
                                        <p:attrNameLst>
                                          <p:attrName>r</p:attrName>
                                        </p:attrNameLst>
                                      </p:cBhvr>
                                    </p:animRot>
                                  </p:childTnLst>
                                </p:cTn>
                              </p:par>
                              <p:par>
                                <p:cTn id="67" presetID="0" presetClass="path" presetSubtype="0" accel="50000" decel="50000" fill="hold" nodeType="withEffect">
                                  <p:stCondLst>
                                    <p:cond delay="500"/>
                                  </p:stCondLst>
                                  <p:childTnLst>
                                    <p:animMotion origin="layout" path="M -0.63438 -0.88333 C -0.62379 -0.87715 -0.6158 -0.86234 -0.60521 -0.85555 C -0.60191 -0.85339 -0.59827 -0.8537 -0.59479 -0.85185 C -0.58698 -0.84783 -0.57986 -0.84475 -0.57188 -0.84259 C -0.56146 -0.83641 -0.55174 -0.83487 -0.54063 -0.83333 C -0.5191 -0.82685 -0.49757 -0.82129 -0.47604 -0.81666 C -0.46545 -0.81141 -0.46077 -0.80864 -0.44896 -0.8074 C -0.43872 -0.80123 -0.42986 -0.80123 -0.41875 -0.79999 C -0.41024 -0.79691 -0.40243 -0.79259 -0.39375 -0.79073 C -0.37396 -0.77561 -0.35191 -0.7787 -0.33125 -0.77036 C -0.32813 -0.76913 -0.325 -0.76759 -0.32188 -0.76666 C -0.31563 -0.76512 -0.30313 -0.76296 -0.30313 -0.76296 C -0.27622 -0.7503 -0.29011 -0.75493 -0.26146 -0.74999 C -0.24583 -0.74722 -0.23021 -0.7395 -0.21458 -0.73518 C -0.19236 -0.72901 -0.17014 -0.72407 -0.14792 -0.71851 C -0.12743 -0.70493 -0.10903 -0.69814 -0.0875 -0.69259 C -0.07691 -0.68549 -0.06754 -0.68487 -0.05625 -0.68333 C -0.04323 -0.67746 -0.0309 -0.67561 -0.01771 -0.67407 C -0.00695 -0.66573 0.00503 -0.6608 0.01667 -0.6574 C 0.02257 -0.65215 0.0283 -0.65092 0.03437 -0.64629 C 0.04132 -0.64073 0.04792 -0.63394 0.05521 -0.62962 C 0.06528 -0.61604 0.07673 -0.60493 0.08646 -0.59073 C 0.08906 -0.58672 0.09097 -0.58148 0.09375 -0.57777 C 0.1 -0.56944 0.10746 -0.5608 0.1125 -0.54999 C 0.1158 -0.5429 0.1217 -0.53055 0.125 -0.52222 C 0.1467 -0.46604 0.13455 -0.48857 0.14583 -0.46851 C 0.14965 -0.45246 0.15469 -0.43734 0.15937 -0.42222 C 0.16354 -0.40864 0.16597 -0.3932 0.16979 -0.37962 C 0.17482 -0.36172 0.17326 -0.34135 0.17917 -0.32407 C 0.1809 -0.30864 0.1816 -0.29259 0.18437 -0.27777 C 0.18576 -0.25648 0.18854 -0.25277 0.18958 -0.22962 C 0.18923 -0.16296 0.20851 0.01359 0.15 0.05371 C 0.13802 0.06204 0.14028 0.05927 0.125 0.06112 C 0.03107 0.05896 0.06545 0.07223 0.02187 0.0463 C 0.01736 0.04044 0.0118 0.03581 0.00833 0.02778 C 0.00451 0.01883 0.0026 0.01143 -2.5E-6 7.77778E-6 " pathEditMode="relative" ptsTypes="fffffffffffffffffffffffffffffffffffA">
                                      <p:cBhvr>
                                        <p:cTn id="68" dur="1500" fill="hold"/>
                                        <p:tgtEl>
                                          <p:spTgt spid="5"/>
                                        </p:tgtEl>
                                        <p:attrNameLst>
                                          <p:attrName>ppt_x</p:attrName>
                                          <p:attrName>ppt_y</p:attrName>
                                        </p:attrNameLst>
                                      </p:cBhvr>
                                    </p:animMotion>
                                  </p:childTnLst>
                                </p:cTn>
                              </p:par>
                              <p:par>
                                <p:cTn id="69" presetID="10" presetClass="entr" presetSubtype="0" fill="hold" nodeType="withEffect">
                                  <p:stCondLst>
                                    <p:cond delay="500"/>
                                  </p:stCondLst>
                                  <p:childTnLst>
                                    <p:set>
                                      <p:cBhvr>
                                        <p:cTn id="70" dur="1" fill="hold">
                                          <p:stCondLst>
                                            <p:cond delay="0"/>
                                          </p:stCondLst>
                                        </p:cTn>
                                        <p:tgtEl>
                                          <p:spTgt spid="44"/>
                                        </p:tgtEl>
                                        <p:attrNameLst>
                                          <p:attrName>style.visibility</p:attrName>
                                        </p:attrNameLst>
                                      </p:cBhvr>
                                      <p:to>
                                        <p:strVal val="visible"/>
                                      </p:to>
                                    </p:set>
                                    <p:animEffect transition="in" filter="fade">
                                      <p:cBhvr>
                                        <p:cTn id="71" dur="1500"/>
                                        <p:tgtEl>
                                          <p:spTgt spid="44"/>
                                        </p:tgtEl>
                                      </p:cBhvr>
                                    </p:animEffect>
                                  </p:childTnLst>
                                </p:cTn>
                              </p:par>
                              <p:par>
                                <p:cTn id="72" presetID="8" presetClass="emph" presetSubtype="0" decel="58000" fill="hold" nodeType="withEffect">
                                  <p:stCondLst>
                                    <p:cond delay="500"/>
                                  </p:stCondLst>
                                  <p:childTnLst>
                                    <p:animRot by="21600000">
                                      <p:cBhvr>
                                        <p:cTn id="73" dur="1500" fill="hold"/>
                                        <p:tgtEl>
                                          <p:spTgt spid="44"/>
                                        </p:tgtEl>
                                        <p:attrNameLst>
                                          <p:attrName>r</p:attrName>
                                        </p:attrNameLst>
                                      </p:cBhvr>
                                    </p:animRot>
                                  </p:childTnLst>
                                </p:cTn>
                              </p:par>
                              <p:par>
                                <p:cTn id="74" presetID="0" presetClass="path" presetSubtype="0" accel="50000" decel="50000" fill="hold" nodeType="withEffect">
                                  <p:stCondLst>
                                    <p:cond delay="500"/>
                                  </p:stCondLst>
                                  <p:childTnLst>
                                    <p:animMotion origin="layout" path="M -0.4625 0.3926 C -0.46701 0.35988 -0.4625 0.32038 -0.44896 0.2963 C -0.44722 0.28457 -0.4401 0.27593 -0.43542 0.26667 C -0.42569 0.24754 -0.40885 0.22655 -0.39479 0.22038 C -0.39028 0.21389 -0.38663 0.20896 -0.38125 0.20556 C -0.37656 0.20247 -0.37674 0.20525 -0.37292 0.20186 C -0.36997 0.19939 -0.36771 0.19445 -0.36458 0.1926 C -0.35295 0.18581 -0.34028 0.18488 -0.32812 0.18334 C -0.31493 0.17562 -0.30139 0.17501 -0.2875 0.17223 C -0.26198 0.1571 -0.22361 0.17254 -0.19479 0.17778 C -0.0875 0.1747 -0.15573 0.18056 -0.12083 0.17038 C -0.11701 0.16513 -0.11406 0.16389 -0.10937 0.16112 C -0.10052 0.14939 -0.09219 0.13797 -0.08437 0.12408 C -0.07917 0.11482 -0.06771 0.09136 -0.06042 0.08704 C -0.05625 0.07963 -0.05469 0.07038 -0.05208 0.06112 C -0.04618 0.04013 -0.05191 0.06142 -0.04583 0.0463 C -0.04288 0.03889 -0.04531 0.03859 -0.04062 0.03519 C -0.03542 0.03118 -0.02934 0.02717 -0.02396 0.02408 C -0.02153 0.02254 -0.02014 0.01822 -0.01771 0.01667 C -0.01562 0.01544 -0.01146 0.01297 -0.01146 0.01297 C -0.00816 0.0071 -0.00434 0.00587 -3.61111E-6 8.51852E-6 " pathEditMode="relative" ptsTypes="ffffffffffffffffffffA">
                                      <p:cBhvr>
                                        <p:cTn id="75" dur="1500" fill="hold"/>
                                        <p:tgtEl>
                                          <p:spTgt spid="4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六边形 10"/>
          <p:cNvSpPr>
            <a:spLocks noChangeAspect="1"/>
          </p:cNvSpPr>
          <p:nvPr/>
        </p:nvSpPr>
        <p:spPr>
          <a:xfrm rot="16200000">
            <a:off x="2947988" y="2703512"/>
            <a:ext cx="719138" cy="62071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2" name="六边形 11"/>
          <p:cNvSpPr>
            <a:spLocks noChangeAspect="1"/>
          </p:cNvSpPr>
          <p:nvPr/>
        </p:nvSpPr>
        <p:spPr>
          <a:xfrm rot="16200000">
            <a:off x="1526382" y="3151981"/>
            <a:ext cx="431800" cy="37306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3" name="六边形 12"/>
          <p:cNvSpPr>
            <a:spLocks noChangeAspect="1"/>
          </p:cNvSpPr>
          <p:nvPr/>
        </p:nvSpPr>
        <p:spPr>
          <a:xfrm rot="16200000">
            <a:off x="1472407" y="1600994"/>
            <a:ext cx="539750" cy="465137"/>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0" name="文本框 9"/>
          <p:cNvSpPr>
            <a:spLocks/>
          </p:cNvSpPr>
          <p:nvPr/>
        </p:nvSpPr>
        <p:spPr bwMode="auto">
          <a:xfrm>
            <a:off x="1771650" y="1573213"/>
            <a:ext cx="1428750" cy="1657350"/>
          </a:xfrm>
          <a:custGeom>
            <a:avLst/>
            <a:gdLst>
              <a:gd name="T0" fmla="*/ 709020 w 1427586"/>
              <a:gd name="T1" fmla="*/ 371509 h 1656000"/>
              <a:gd name="T2" fmla="*/ 466674 w 1427586"/>
              <a:gd name="T3" fmla="*/ 512695 h 1656000"/>
              <a:gd name="T4" fmla="*/ 466674 w 1427586"/>
              <a:gd name="T5" fmla="*/ 615487 h 1656000"/>
              <a:gd name="T6" fmla="*/ 488458 w 1427586"/>
              <a:gd name="T7" fmla="*/ 615487 h 1656000"/>
              <a:gd name="T8" fmla="*/ 586758 w 1427586"/>
              <a:gd name="T9" fmla="*/ 626107 h 1656000"/>
              <a:gd name="T10" fmla="*/ 613715 w 1427586"/>
              <a:gd name="T11" fmla="*/ 657422 h 1656000"/>
              <a:gd name="T12" fmla="*/ 618617 w 1427586"/>
              <a:gd name="T13" fmla="*/ 780501 h 1656000"/>
              <a:gd name="T14" fmla="*/ 618617 w 1427586"/>
              <a:gd name="T15" fmla="*/ 1253210 h 1656000"/>
              <a:gd name="T16" fmla="*/ 838633 w 1427586"/>
              <a:gd name="T17" fmla="*/ 1253210 h 1656000"/>
              <a:gd name="T18" fmla="*/ 838633 w 1427586"/>
              <a:gd name="T19" fmla="*/ 371509 h 1656000"/>
              <a:gd name="T20" fmla="*/ 709020 w 1427586"/>
              <a:gd name="T21" fmla="*/ 371509 h 1656000"/>
              <a:gd name="T22" fmla="*/ 714375 w 1427586"/>
              <a:gd name="T23" fmla="*/ 0 h 1656000"/>
              <a:gd name="T24" fmla="*/ 1428750 w 1427586"/>
              <a:gd name="T25" fmla="*/ 357187 h 1656000"/>
              <a:gd name="T26" fmla="*/ 1428750 w 1427586"/>
              <a:gd name="T27" fmla="*/ 1300162 h 1656000"/>
              <a:gd name="T28" fmla="*/ 714375 w 1427586"/>
              <a:gd name="T29" fmla="*/ 1657350 h 1656000"/>
              <a:gd name="T30" fmla="*/ 0 w 1427586"/>
              <a:gd name="T31" fmla="*/ 1300162 h 1656000"/>
              <a:gd name="T32" fmla="*/ 0 w 1427586"/>
              <a:gd name="T33" fmla="*/ 357187 h 1656000"/>
              <a:gd name="T34" fmla="*/ 714375 w 1427586"/>
              <a:gd name="T35" fmla="*/ 0 h 16560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427586" h="1656000">
                <a:moveTo>
                  <a:pt x="708442" y="371206"/>
                </a:moveTo>
                <a:cubicBezTo>
                  <a:pt x="653301" y="442376"/>
                  <a:pt x="572585" y="489400"/>
                  <a:pt x="466294" y="512277"/>
                </a:cubicBezTo>
                <a:lnTo>
                  <a:pt x="466294" y="614986"/>
                </a:lnTo>
                <a:lnTo>
                  <a:pt x="488060" y="614986"/>
                </a:lnTo>
                <a:cubicBezTo>
                  <a:pt x="538848" y="614986"/>
                  <a:pt x="571588" y="618523"/>
                  <a:pt x="586280" y="625597"/>
                </a:cubicBezTo>
                <a:cubicBezTo>
                  <a:pt x="600972" y="632671"/>
                  <a:pt x="609950" y="643101"/>
                  <a:pt x="613215" y="656886"/>
                </a:cubicBezTo>
                <a:cubicBezTo>
                  <a:pt x="616480" y="670671"/>
                  <a:pt x="618113" y="711664"/>
                  <a:pt x="618113" y="779865"/>
                </a:cubicBezTo>
                <a:lnTo>
                  <a:pt x="618113" y="1252189"/>
                </a:lnTo>
                <a:lnTo>
                  <a:pt x="837950" y="1252189"/>
                </a:lnTo>
                <a:lnTo>
                  <a:pt x="837950" y="371206"/>
                </a:lnTo>
                <a:lnTo>
                  <a:pt x="708442" y="371206"/>
                </a:lnTo>
                <a:close/>
                <a:moveTo>
                  <a:pt x="713793" y="0"/>
                </a:moveTo>
                <a:lnTo>
                  <a:pt x="1427586" y="356896"/>
                </a:lnTo>
                <a:lnTo>
                  <a:pt x="1427586" y="1299103"/>
                </a:lnTo>
                <a:lnTo>
                  <a:pt x="713793" y="1656000"/>
                </a:lnTo>
                <a:lnTo>
                  <a:pt x="0" y="1299103"/>
                </a:lnTo>
                <a:lnTo>
                  <a:pt x="0" y="356896"/>
                </a:lnTo>
                <a:lnTo>
                  <a:pt x="713793" y="0"/>
                </a:lnTo>
                <a:close/>
              </a:path>
            </a:pathLst>
          </a:custGeom>
          <a:solidFill>
            <a:schemeClr val="bg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文本框 14"/>
          <p:cNvSpPr txBox="1"/>
          <p:nvPr/>
        </p:nvSpPr>
        <p:spPr bwMode="auto">
          <a:xfrm>
            <a:off x="3924299" y="1563688"/>
            <a:ext cx="5071783" cy="584775"/>
          </a:xfrm>
          <a:prstGeom prst="rect">
            <a:avLst/>
          </a:prstGeom>
          <a:noFill/>
        </p:spPr>
        <p:txBody>
          <a:bodyPr wrap="square">
            <a:spAutoFit/>
          </a:bodyPr>
          <a:lstStyle/>
          <a:p>
            <a:pPr algn="ctr" defTabSz="685754" eaLnBrk="1" fontAlgn="auto" hangingPunct="1">
              <a:spcBef>
                <a:spcPts val="0"/>
              </a:spcBef>
              <a:spcAft>
                <a:spcPts val="0"/>
              </a:spcAft>
              <a:defRPr/>
            </a:pPr>
            <a:r>
              <a:rPr lang="en-US" altLang="zh-CN" sz="3200" dirty="0">
                <a:solidFill>
                  <a:schemeClr val="bg1">
                    <a:lumMod val="95000"/>
                  </a:schemeClr>
                </a:solidFill>
                <a:sym typeface="微软雅黑" pitchFamily="34" charset="-122"/>
              </a:rPr>
              <a:t>Performance Marketing</a:t>
            </a:r>
            <a:endParaRPr lang="zh-CN" altLang="en-US" sz="3200" dirty="0">
              <a:solidFill>
                <a:schemeClr val="bg1">
                  <a:lumMod val="95000"/>
                </a:schemeClr>
              </a:solidFill>
              <a:sym typeface="微软雅黑" pitchFamily="34" charset="-122"/>
            </a:endParaRPr>
          </a:p>
        </p:txBody>
      </p:sp>
      <p:sp>
        <p:nvSpPr>
          <p:cNvPr id="17" name="TextBox 111"/>
          <p:cNvSpPr txBox="1">
            <a:spLocks noChangeArrowheads="1"/>
          </p:cNvSpPr>
          <p:nvPr/>
        </p:nvSpPr>
        <p:spPr bwMode="auto">
          <a:xfrm>
            <a:off x="3924300" y="2344738"/>
            <a:ext cx="4735606" cy="1398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pPr marL="171450" indent="-171450" defTabSz="685754" eaLnBrk="1" fontAlgn="auto" hangingPunct="1">
              <a:lnSpc>
                <a:spcPct val="120000"/>
              </a:lnSpc>
              <a:spcBef>
                <a:spcPts val="0"/>
              </a:spcBef>
              <a:spcAft>
                <a:spcPts val="0"/>
              </a:spcAft>
              <a:buFont typeface="Arial" panose="020B0604020202020204" pitchFamily="34" charset="0"/>
              <a:buChar char="•"/>
              <a:defRPr/>
            </a:pPr>
            <a:r>
              <a:rPr lang="en-US" altLang="zh-CN" sz="1200"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Performance Marketing should including </a:t>
            </a:r>
            <a:r>
              <a:rPr lang="en-US" altLang="zh-CN" sz="1200" b="1" i="1"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Creative </a:t>
            </a:r>
            <a:r>
              <a:rPr lang="en-US" altLang="zh-CN" sz="1200" b="1" i="1" dirty="0">
                <a:solidFill>
                  <a:schemeClr val="bg1"/>
                </a:solidFill>
                <a:latin typeface="华文细黑" panose="02010600040101010101" pitchFamily="2" charset="-122"/>
                <a:ea typeface="华文细黑" panose="02010600040101010101" pitchFamily="2" charset="-122"/>
                <a:cs typeface="Arial" panose="020B0604020202020204" pitchFamily="34" charset="0"/>
              </a:rPr>
              <a:t>Marketing </a:t>
            </a:r>
            <a:r>
              <a:rPr lang="en-US" altLang="zh-CN" sz="1200" b="1" i="1"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 </a:t>
            </a:r>
            <a:r>
              <a:rPr lang="en-US" altLang="zh-CN" sz="1200"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and </a:t>
            </a:r>
            <a:r>
              <a:rPr lang="en-US" altLang="zh-CN" sz="1200" b="1" i="1" dirty="0" smtClean="0">
                <a:solidFill>
                  <a:schemeClr val="bg1"/>
                </a:solidFill>
                <a:latin typeface="华文细黑" panose="02010600040101010101" pitchFamily="2" charset="-122"/>
                <a:ea typeface="华文细黑" panose="02010600040101010101" pitchFamily="2" charset="-122"/>
                <a:cs typeface="Arial" panose="020B0604020202020204" pitchFamily="34" charset="0"/>
              </a:rPr>
              <a:t>Digital </a:t>
            </a:r>
            <a:r>
              <a:rPr lang="en-US" altLang="zh-CN" sz="1200" b="1" i="1" dirty="0">
                <a:solidFill>
                  <a:schemeClr val="bg1"/>
                </a:solidFill>
                <a:latin typeface="华文细黑" panose="02010600040101010101" pitchFamily="2" charset="-122"/>
                <a:ea typeface="华文细黑" panose="02010600040101010101" pitchFamily="2" charset="-122"/>
                <a:cs typeface="Arial" panose="020B0604020202020204" pitchFamily="34" charset="0"/>
              </a:rPr>
              <a:t>Marketing</a:t>
            </a:r>
            <a:r>
              <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t>
            </a:r>
          </a:p>
          <a:p>
            <a:pPr marL="171450" indent="-171450" defTabSz="685754" eaLnBrk="1" fontAlgn="auto" hangingPunct="1">
              <a:lnSpc>
                <a:spcPct val="120000"/>
              </a:lnSpc>
              <a:spcBef>
                <a:spcPts val="0"/>
              </a:spcBef>
              <a:spcAft>
                <a:spcPts val="0"/>
              </a:spcAft>
              <a:buFont typeface="Arial" panose="020B0604020202020204" pitchFamily="34" charset="0"/>
              <a:buChar char="•"/>
              <a:defRPr/>
            </a:pPr>
            <a:endPar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a:p>
            <a:pPr marL="171450" indent="-171450" defTabSz="685754" eaLnBrk="1" fontAlgn="auto" hangingPunct="1">
              <a:lnSpc>
                <a:spcPct val="120000"/>
              </a:lnSpc>
              <a:spcBef>
                <a:spcPts val="0"/>
              </a:spcBef>
              <a:spcAft>
                <a:spcPts val="0"/>
              </a:spcAft>
              <a:buFont typeface="Arial" panose="020B0604020202020204" pitchFamily="34" charset="0"/>
              <a:buChar char="•"/>
              <a:defRPr/>
            </a:pPr>
            <a:r>
              <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Everything changes beautifully when these two area be encountered into each other. It is really so-called </a:t>
            </a:r>
            <a:r>
              <a:rPr lang="en-US" altLang="zh-CN" sz="1200" b="1" i="1" dirty="0">
                <a:solidFill>
                  <a:schemeClr val="bg1"/>
                </a:solidFill>
                <a:latin typeface="华文细黑" panose="02010600040101010101" pitchFamily="2" charset="-122"/>
                <a:ea typeface="华文细黑" panose="02010600040101010101" pitchFamily="2" charset="-122"/>
                <a:cs typeface="Arial" panose="020B0604020202020204" pitchFamily="34" charset="0"/>
              </a:rPr>
              <a:t>Performance Marketing</a:t>
            </a:r>
            <a:r>
              <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a:t>
            </a:r>
            <a:endParaRPr lang="zh-CN" altLang="en-US" sz="1200" baseline="-30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cSld>
  <p:clrMapOvr>
    <a:masterClrMapping/>
  </p:clrMapOvr>
  <p:transition spd="slow" advClick="0" advTm="4503">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grpId="1" nodeType="withEffect">
                                  <p:stCondLst>
                                    <p:cond delay="200"/>
                                  </p:stCondLst>
                                  <p:childTnLst>
                                    <p:animScale>
                                      <p:cBhvr>
                                        <p:cTn id="11" dur="250" fill="hold"/>
                                        <p:tgtEl>
                                          <p:spTgt spid="10"/>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10"/>
                                        </p:tgtEl>
                                      </p:cBhvr>
                                      <p:by x="91000" y="91000"/>
                                    </p:animScale>
                                  </p:childTnLst>
                                </p:cTn>
                              </p:par>
                            </p:childTnLst>
                          </p:cTn>
                        </p:par>
                        <p:par>
                          <p:cTn id="14" fill="hold" nodeType="afterGroup">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400" fill="hold"/>
                                        <p:tgtEl>
                                          <p:spTgt spid="11"/>
                                        </p:tgtEl>
                                        <p:attrNameLst>
                                          <p:attrName>ppt_x</p:attrName>
                                        </p:attrNameLst>
                                      </p:cBhvr>
                                      <p:tavLst>
                                        <p:tav tm="0">
                                          <p:val>
                                            <p:strVal val="1+#ppt_w/2"/>
                                          </p:val>
                                        </p:tav>
                                        <p:tav tm="100000">
                                          <p:val>
                                            <p:strVal val="#ppt_x"/>
                                          </p:val>
                                        </p:tav>
                                      </p:tavLst>
                                    </p:anim>
                                    <p:anim calcmode="lin" valueType="num">
                                      <p:cBhvr additive="base">
                                        <p:cTn id="18" dur="4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400" fill="hold"/>
                                        <p:tgtEl>
                                          <p:spTgt spid="13"/>
                                        </p:tgtEl>
                                        <p:attrNameLst>
                                          <p:attrName>ppt_x</p:attrName>
                                        </p:attrNameLst>
                                      </p:cBhvr>
                                      <p:tavLst>
                                        <p:tav tm="0">
                                          <p:val>
                                            <p:strVal val="0-#ppt_w/2"/>
                                          </p:val>
                                        </p:tav>
                                        <p:tav tm="100000">
                                          <p:val>
                                            <p:strVal val="#ppt_x"/>
                                          </p:val>
                                        </p:tav>
                                      </p:tavLst>
                                    </p:anim>
                                    <p:anim calcmode="lin" valueType="num">
                                      <p:cBhvr additive="base">
                                        <p:cTn id="22" dur="400" fill="hold"/>
                                        <p:tgtEl>
                                          <p:spTgt spid="13"/>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400" fill="hold"/>
                                        <p:tgtEl>
                                          <p:spTgt spid="12"/>
                                        </p:tgtEl>
                                        <p:attrNameLst>
                                          <p:attrName>ppt_x</p:attrName>
                                        </p:attrNameLst>
                                      </p:cBhvr>
                                      <p:tavLst>
                                        <p:tav tm="0">
                                          <p:val>
                                            <p:strVal val="0-#ppt_w/2"/>
                                          </p:val>
                                        </p:tav>
                                        <p:tav tm="100000">
                                          <p:val>
                                            <p:strVal val="#ppt_x"/>
                                          </p:val>
                                        </p:tav>
                                      </p:tavLst>
                                    </p:anim>
                                    <p:anim calcmode="lin" valueType="num">
                                      <p:cBhvr additive="base">
                                        <p:cTn id="26" dur="400" fill="hold"/>
                                        <p:tgtEl>
                                          <p:spTgt spid="12"/>
                                        </p:tgtEl>
                                        <p:attrNameLst>
                                          <p:attrName>ppt_y</p:attrName>
                                        </p:attrNameLst>
                                      </p:cBhvr>
                                      <p:tavLst>
                                        <p:tav tm="0">
                                          <p:val>
                                            <p:strVal val="1+#ppt_h/2"/>
                                          </p:val>
                                        </p:tav>
                                        <p:tav tm="100000">
                                          <p:val>
                                            <p:strVal val="#ppt_y"/>
                                          </p:val>
                                        </p:tav>
                                      </p:tavLst>
                                    </p:anim>
                                  </p:childTnLst>
                                </p:cTn>
                              </p:par>
                            </p:childTnLst>
                          </p:cTn>
                        </p:par>
                        <p:par>
                          <p:cTn id="27" fill="hold" nodeType="afterGroup">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ppt_x"/>
                                          </p:val>
                                        </p:tav>
                                        <p:tav tm="100000">
                                          <p:val>
                                            <p:strVal val="#ppt_x"/>
                                          </p:val>
                                        </p:tav>
                                      </p:tavLst>
                                    </p:anim>
                                    <p:anim calcmode="lin" valueType="num">
                                      <p:cBhvr additive="base">
                                        <p:cTn id="31" dur="500" fill="hold"/>
                                        <p:tgtEl>
                                          <p:spTgt spid="15"/>
                                        </p:tgtEl>
                                        <p:attrNameLst>
                                          <p:attrName>ppt_y</p:attrName>
                                        </p:attrNameLst>
                                      </p:cBhvr>
                                      <p:tavLst>
                                        <p:tav tm="0">
                                          <p:val>
                                            <p:strVal val="0-#ppt_h/2"/>
                                          </p:val>
                                        </p:tav>
                                        <p:tav tm="100000">
                                          <p:val>
                                            <p:strVal val="#ppt_y"/>
                                          </p:val>
                                        </p:tav>
                                      </p:tavLst>
                                    </p:anim>
                                  </p:childTnLst>
                                </p:cTn>
                              </p:par>
                            </p:childTnLst>
                          </p:cTn>
                        </p:par>
                        <p:par>
                          <p:cTn id="32" fill="hold" nodeType="afterGroup">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7"/>
                                        </p:tgtEl>
                                        <p:attrNameLst>
                                          <p:attrName>style.visibility</p:attrName>
                                        </p:attrNameLst>
                                      </p:cBhvr>
                                      <p:to>
                                        <p:strVal val="visible"/>
                                      </p:to>
                                    </p:set>
                                    <p:animEffect transition="in" filter="fade">
                                      <p:cBhvr>
                                        <p:cTn id="35" dur="1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P spid="10" grpId="1" animBg="1"/>
      <p:bldP spid="10" grpId="2" animBg="1"/>
      <p:bldP spid="15"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4"/>
          <p:cNvSpPr/>
          <p:nvPr/>
        </p:nvSpPr>
        <p:spPr>
          <a:xfrm>
            <a:off x="719926" y="1461139"/>
            <a:ext cx="5024210" cy="2879100"/>
          </a:xfrm>
          <a:prstGeom prst="round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7"/>
          <p:cNvSpPr txBox="1">
            <a:spLocks noChangeArrowheads="1"/>
          </p:cNvSpPr>
          <p:nvPr/>
        </p:nvSpPr>
        <p:spPr bwMode="auto">
          <a:xfrm>
            <a:off x="2722563" y="320675"/>
            <a:ext cx="36988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fontAlgn="base">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fontAlgn="base">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fontAlgn="base">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fontAlgn="base">
              <a:spcBef>
                <a:spcPct val="0"/>
              </a:spcBef>
              <a:spcAft>
                <a:spcPct val="0"/>
              </a:spcAft>
              <a:defRPr sz="1300">
                <a:solidFill>
                  <a:schemeClr val="tx1"/>
                </a:solidFill>
                <a:latin typeface="华文细黑" pitchFamily="2" charset="-122"/>
                <a:ea typeface="华文细黑" pitchFamily="2" charset="-122"/>
              </a:defRPr>
            </a:lvl9pPr>
          </a:lstStyle>
          <a:p>
            <a:pPr algn="ctr" defTabSz="685754" eaLnBrk="1" fontAlgn="auto" hangingPunct="1">
              <a:spcBef>
                <a:spcPts val="0"/>
              </a:spcBef>
              <a:spcAft>
                <a:spcPts val="0"/>
              </a:spcAft>
              <a:defRPr/>
            </a:pPr>
            <a:r>
              <a:rPr lang="en-US" altLang="zh-CN" sz="2000" dirty="0">
                <a:solidFill>
                  <a:schemeClr val="bg1">
                    <a:lumMod val="95000"/>
                  </a:schemeClr>
                </a:solidFill>
                <a:sym typeface="微软雅黑" pitchFamily="34" charset="-122"/>
              </a:rPr>
              <a:t>Performance Marketing</a:t>
            </a:r>
            <a:endParaRPr lang="zh-CN" altLang="en-US" sz="2000" dirty="0">
              <a:solidFill>
                <a:schemeClr val="bg1">
                  <a:lumMod val="95000"/>
                </a:schemeClr>
              </a:solidFill>
              <a:sym typeface="微软雅黑" pitchFamily="34" charset="-122"/>
            </a:endParaRPr>
          </a:p>
        </p:txBody>
      </p:sp>
      <p:sp>
        <p:nvSpPr>
          <p:cNvPr id="3" name="Content Placeholder 2"/>
          <p:cNvSpPr txBox="1">
            <a:spLocks/>
          </p:cNvSpPr>
          <p:nvPr/>
        </p:nvSpPr>
        <p:spPr>
          <a:xfrm>
            <a:off x="665629" y="719928"/>
            <a:ext cx="8095129" cy="456262"/>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088232" fontAlgn="auto">
              <a:spcAft>
                <a:spcPts val="0"/>
              </a:spcAft>
              <a:buNone/>
              <a:defRPr/>
            </a:pPr>
            <a:r>
              <a:rPr lang="en-US" altLang="zh-CN" sz="1200" dirty="0" smtClean="0">
                <a:solidFill>
                  <a:schemeClr val="bg1"/>
                </a:solidFill>
                <a:cs typeface="Arial" pitchFamily="34" charset="0"/>
              </a:rPr>
              <a:t>Many Creative companies are </a:t>
            </a:r>
            <a:r>
              <a:rPr lang="en-US" altLang="zh-CN" sz="1200" dirty="0">
                <a:solidFill>
                  <a:schemeClr val="bg1"/>
                </a:solidFill>
                <a:cs typeface="Arial" pitchFamily="34" charset="0"/>
              </a:rPr>
              <a:t>standing at </a:t>
            </a:r>
            <a:r>
              <a:rPr lang="en-US" altLang="zh-CN" sz="1200" b="1" dirty="0">
                <a:solidFill>
                  <a:schemeClr val="bg1"/>
                </a:solidFill>
                <a:cs typeface="Arial" pitchFamily="34" charset="0"/>
              </a:rPr>
              <a:t>Creative </a:t>
            </a:r>
            <a:r>
              <a:rPr lang="en-US" altLang="zh-CN" sz="1200" b="1" dirty="0" smtClean="0">
                <a:solidFill>
                  <a:schemeClr val="bg1"/>
                </a:solidFill>
                <a:cs typeface="Arial" pitchFamily="34" charset="0"/>
              </a:rPr>
              <a:t>Marketing and a little part </a:t>
            </a:r>
            <a:r>
              <a:rPr lang="en-US" altLang="zh-CN" sz="1200" b="1" dirty="0">
                <a:solidFill>
                  <a:schemeClr val="bg1"/>
                </a:solidFill>
                <a:cs typeface="Arial" pitchFamily="34" charset="0"/>
              </a:rPr>
              <a:t>of Digital Marketing </a:t>
            </a:r>
            <a:r>
              <a:rPr lang="en-US" altLang="zh-CN" sz="1200" dirty="0" smtClean="0">
                <a:solidFill>
                  <a:schemeClr val="bg1"/>
                </a:solidFill>
                <a:cs typeface="Arial" pitchFamily="34" charset="0"/>
              </a:rPr>
              <a:t>and </a:t>
            </a:r>
            <a:r>
              <a:rPr lang="en-US" altLang="zh-CN" sz="1200" dirty="0" smtClean="0">
                <a:solidFill>
                  <a:schemeClr val="bg1"/>
                </a:solidFill>
                <a:cs typeface="Arial" pitchFamily="34" charset="0"/>
              </a:rPr>
              <a:t>they are longing to </a:t>
            </a:r>
            <a:r>
              <a:rPr lang="en-US" altLang="zh-CN" sz="1200" dirty="0" smtClean="0">
                <a:solidFill>
                  <a:schemeClr val="bg1"/>
                </a:solidFill>
                <a:cs typeface="Arial" pitchFamily="34" charset="0"/>
              </a:rPr>
              <a:t>dig  </a:t>
            </a:r>
            <a:r>
              <a:rPr lang="en-US" altLang="zh-CN" sz="1200" dirty="0">
                <a:solidFill>
                  <a:schemeClr val="bg1"/>
                </a:solidFill>
                <a:cs typeface="Arial" pitchFamily="34" charset="0"/>
              </a:rPr>
              <a:t>deeper  </a:t>
            </a:r>
            <a:r>
              <a:rPr lang="en-US" altLang="zh-CN" sz="1200" dirty="0" smtClean="0">
                <a:solidFill>
                  <a:schemeClr val="bg1"/>
                </a:solidFill>
                <a:cs typeface="Arial" pitchFamily="34" charset="0"/>
              </a:rPr>
              <a:t>into </a:t>
            </a:r>
            <a:r>
              <a:rPr lang="en-US" altLang="zh-CN" sz="1200" b="1" dirty="0">
                <a:solidFill>
                  <a:schemeClr val="bg1"/>
                </a:solidFill>
                <a:cs typeface="Arial" pitchFamily="34" charset="0"/>
              </a:rPr>
              <a:t>Digital Marketing </a:t>
            </a:r>
            <a:r>
              <a:rPr lang="en-US" altLang="zh-CN" sz="1200" dirty="0">
                <a:solidFill>
                  <a:schemeClr val="bg1"/>
                </a:solidFill>
                <a:cs typeface="Arial" pitchFamily="34" charset="0"/>
              </a:rPr>
              <a:t>and Integrate both two areas and make higher wins. </a:t>
            </a:r>
          </a:p>
        </p:txBody>
      </p:sp>
      <p:sp>
        <p:nvSpPr>
          <p:cNvPr id="4" name="同侧圆角矩形 3"/>
          <p:cNvSpPr/>
          <p:nvPr/>
        </p:nvSpPr>
        <p:spPr>
          <a:xfrm>
            <a:off x="931106" y="1573301"/>
            <a:ext cx="2359958" cy="1042147"/>
          </a:xfrm>
          <a:prstGeom prst="round2Same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Creative Marketing</a:t>
            </a:r>
            <a:endParaRPr lang="zh-CN" altLang="en-US" dirty="0"/>
          </a:p>
        </p:txBody>
      </p:sp>
      <p:sp>
        <p:nvSpPr>
          <p:cNvPr id="6" name="加号 5"/>
          <p:cNvSpPr/>
          <p:nvPr/>
        </p:nvSpPr>
        <p:spPr>
          <a:xfrm>
            <a:off x="1926187" y="2689500"/>
            <a:ext cx="369794" cy="369794"/>
          </a:xfrm>
          <a:prstGeom prst="mathPlus">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右大括号 9"/>
          <p:cNvSpPr/>
          <p:nvPr/>
        </p:nvSpPr>
        <p:spPr>
          <a:xfrm>
            <a:off x="3521035" y="1575443"/>
            <a:ext cx="304800" cy="253660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圆角矩形 10"/>
          <p:cNvSpPr/>
          <p:nvPr/>
        </p:nvSpPr>
        <p:spPr>
          <a:xfrm>
            <a:off x="3981192" y="1575443"/>
            <a:ext cx="1589301" cy="2602194"/>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Performance</a:t>
            </a:r>
          </a:p>
          <a:p>
            <a:pPr algn="ctr"/>
            <a:r>
              <a:rPr lang="en-US" altLang="zh-CN" dirty="0" smtClean="0"/>
              <a:t>Marketing     All-chains Solution</a:t>
            </a:r>
            <a:endParaRPr lang="zh-CN" altLang="en-US" dirty="0"/>
          </a:p>
        </p:txBody>
      </p:sp>
      <p:grpSp>
        <p:nvGrpSpPr>
          <p:cNvPr id="18" name="组合 17"/>
          <p:cNvGrpSpPr/>
          <p:nvPr/>
        </p:nvGrpSpPr>
        <p:grpSpPr>
          <a:xfrm>
            <a:off x="798366" y="3133347"/>
            <a:ext cx="2625436" cy="1042147"/>
            <a:chOff x="1144730" y="2971987"/>
            <a:chExt cx="2625436" cy="1042147"/>
          </a:xfrm>
        </p:grpSpPr>
        <p:sp>
          <p:nvSpPr>
            <p:cNvPr id="15" name="任意多边形 14"/>
            <p:cNvSpPr/>
            <p:nvPr/>
          </p:nvSpPr>
          <p:spPr>
            <a:xfrm rot="10800000">
              <a:off x="1277470" y="2971987"/>
              <a:ext cx="2359958" cy="1042147"/>
            </a:xfrm>
            <a:custGeom>
              <a:avLst/>
              <a:gdLst>
                <a:gd name="connsiteX0" fmla="*/ 2359958 w 2359958"/>
                <a:gd name="connsiteY0" fmla="*/ 1042147 h 1042147"/>
                <a:gd name="connsiteX1" fmla="*/ 0 w 2359958"/>
                <a:gd name="connsiteY1" fmla="*/ 1042147 h 1042147"/>
                <a:gd name="connsiteX2" fmla="*/ 0 w 2359958"/>
                <a:gd name="connsiteY2" fmla="*/ 173695 h 1042147"/>
                <a:gd name="connsiteX3" fmla="*/ 173695 w 2359958"/>
                <a:gd name="connsiteY3" fmla="*/ 0 h 1042147"/>
                <a:gd name="connsiteX4" fmla="*/ 2186263 w 2359958"/>
                <a:gd name="connsiteY4" fmla="*/ 0 h 1042147"/>
                <a:gd name="connsiteX5" fmla="*/ 2359958 w 2359958"/>
                <a:gd name="connsiteY5" fmla="*/ 173695 h 1042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9958" h="1042147">
                  <a:moveTo>
                    <a:pt x="2359958" y="1042147"/>
                  </a:moveTo>
                  <a:lnTo>
                    <a:pt x="0" y="1042147"/>
                  </a:lnTo>
                  <a:lnTo>
                    <a:pt x="0" y="173695"/>
                  </a:lnTo>
                  <a:cubicBezTo>
                    <a:pt x="0" y="77766"/>
                    <a:pt x="77766" y="0"/>
                    <a:pt x="173695" y="0"/>
                  </a:cubicBezTo>
                  <a:lnTo>
                    <a:pt x="2186263" y="0"/>
                  </a:lnTo>
                  <a:cubicBezTo>
                    <a:pt x="2282192" y="0"/>
                    <a:pt x="2359958" y="77766"/>
                    <a:pt x="2359958" y="173695"/>
                  </a:cubicBez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文本框 16"/>
            <p:cNvSpPr txBox="1"/>
            <p:nvPr/>
          </p:nvSpPr>
          <p:spPr>
            <a:xfrm>
              <a:off x="1144730" y="3346867"/>
              <a:ext cx="2625436" cy="292388"/>
            </a:xfrm>
            <a:prstGeom prst="rect">
              <a:avLst/>
            </a:prstGeom>
            <a:noFill/>
          </p:spPr>
          <p:txBody>
            <a:bodyPr wrap="square" rtlCol="0">
              <a:spAutoFit/>
            </a:bodyPr>
            <a:lstStyle/>
            <a:p>
              <a:pPr algn="ctr"/>
              <a:r>
                <a:rPr lang="en-US" altLang="zh-CN" dirty="0">
                  <a:solidFill>
                    <a:schemeClr val="bg1"/>
                  </a:solidFill>
                </a:rPr>
                <a:t>Digital Marketing</a:t>
              </a:r>
              <a:endParaRPr lang="zh-CN" altLang="en-US" dirty="0">
                <a:solidFill>
                  <a:schemeClr val="bg1"/>
                </a:solidFill>
              </a:endParaRPr>
            </a:p>
          </p:txBody>
        </p:sp>
      </p:grpSp>
      <p:sp>
        <p:nvSpPr>
          <p:cNvPr id="25" name="文本框 24"/>
          <p:cNvSpPr txBox="1"/>
          <p:nvPr/>
        </p:nvSpPr>
        <p:spPr>
          <a:xfrm>
            <a:off x="5716120" y="1444735"/>
            <a:ext cx="2997573" cy="3046988"/>
          </a:xfrm>
          <a:prstGeom prst="rect">
            <a:avLst/>
          </a:prstGeom>
          <a:noFill/>
        </p:spPr>
        <p:txBody>
          <a:bodyPr vert="horz" wrap="square" rtlCol="0">
            <a:spAutoFit/>
          </a:bodyPr>
          <a:lstStyle/>
          <a:p>
            <a:r>
              <a:rPr lang="en-US" altLang="zh-CN" sz="1200" b="1" dirty="0">
                <a:solidFill>
                  <a:schemeClr val="bg1"/>
                </a:solidFill>
              </a:rPr>
              <a:t>Performance Marketing</a:t>
            </a:r>
            <a:r>
              <a:rPr lang="en-US" altLang="zh-CN" sz="1200" dirty="0">
                <a:solidFill>
                  <a:schemeClr val="bg1"/>
                </a:solidFill>
              </a:rPr>
              <a:t> is a frontier, vague and huge conception. </a:t>
            </a:r>
          </a:p>
          <a:p>
            <a:pPr marL="171450" indent="-171450">
              <a:buFont typeface="Arial" panose="020B0604020202020204" pitchFamily="34" charset="0"/>
              <a:buChar char="•"/>
            </a:pPr>
            <a:r>
              <a:rPr lang="en-US" altLang="zh-CN" sz="1200" dirty="0">
                <a:solidFill>
                  <a:schemeClr val="bg1"/>
                </a:solidFill>
              </a:rPr>
              <a:t>It mainly describes a new era marketing methodology and eco-system which integrates data bilaterally within marketing and sales cycle, making customers gain good shopping UX and clients own better and more efficient marketing experience to promote sales.</a:t>
            </a:r>
          </a:p>
          <a:p>
            <a:pPr marL="171450" indent="-171450">
              <a:buFont typeface="Arial" panose="020B0604020202020204" pitchFamily="34" charset="0"/>
              <a:buChar char="•"/>
            </a:pPr>
            <a:r>
              <a:rPr lang="en-US" altLang="zh-CN" sz="1200" dirty="0">
                <a:solidFill>
                  <a:schemeClr val="bg1"/>
                </a:solidFill>
              </a:rPr>
              <a:t>It involves more and more 3</a:t>
            </a:r>
            <a:r>
              <a:rPr lang="en-US" altLang="zh-CN" sz="1200" baseline="30000" dirty="0">
                <a:solidFill>
                  <a:schemeClr val="bg1"/>
                </a:solidFill>
              </a:rPr>
              <a:t>rd</a:t>
            </a:r>
            <a:r>
              <a:rPr lang="en-US" altLang="zh-CN" sz="1200" dirty="0">
                <a:solidFill>
                  <a:schemeClr val="bg1"/>
                </a:solidFill>
              </a:rPr>
              <a:t> partners like social media, influencers, and even creative designers and provides chances to cooperate together and win higher.</a:t>
            </a:r>
            <a:endParaRPr lang="zh-CN" altLang="en-US" sz="1200" dirty="0">
              <a:solidFill>
                <a:schemeClr val="bg1"/>
              </a:solidFill>
            </a:endParaRPr>
          </a:p>
        </p:txBody>
      </p:sp>
    </p:spTree>
    <p:extLst>
      <p:ext uri="{BB962C8B-B14F-4D97-AF65-F5344CB8AC3E}">
        <p14:creationId xmlns:p14="http://schemas.microsoft.com/office/powerpoint/2010/main" val="2783739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down)">
                                      <p:cBhvr>
                                        <p:cTn id="8" dur="500"/>
                                        <p:tgtEl>
                                          <p:spTgt spid="2"/>
                                        </p:tgtEl>
                                      </p:cBhvr>
                                    </p:animEffect>
                                  </p:childTnLst>
                                </p:cTn>
                              </p:par>
                              <p:par>
                                <p:cTn id="9" presetID="12" presetClass="entr" presetSubtype="1"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ppt_y</p:attrName>
                                        </p:attrNameLst>
                                      </p:cBhvr>
                                      <p:tavLst>
                                        <p:tav tm="0">
                                          <p:val>
                                            <p:strVal val="#ppt_y-#ppt_h*1.125000"/>
                                          </p:val>
                                        </p:tav>
                                        <p:tav tm="100000">
                                          <p:val>
                                            <p:strVal val="#ppt_y"/>
                                          </p:val>
                                        </p:tav>
                                      </p:tavLst>
                                    </p:anim>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六边形 10"/>
          <p:cNvSpPr>
            <a:spLocks noChangeAspect="1"/>
          </p:cNvSpPr>
          <p:nvPr/>
        </p:nvSpPr>
        <p:spPr>
          <a:xfrm rot="16200000">
            <a:off x="2947988" y="2703512"/>
            <a:ext cx="719138" cy="62071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2" name="六边形 11"/>
          <p:cNvSpPr>
            <a:spLocks noChangeAspect="1"/>
          </p:cNvSpPr>
          <p:nvPr/>
        </p:nvSpPr>
        <p:spPr>
          <a:xfrm rot="16200000">
            <a:off x="1526382" y="3151981"/>
            <a:ext cx="431800" cy="37306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3" name="六边形 12"/>
          <p:cNvSpPr>
            <a:spLocks noChangeAspect="1"/>
          </p:cNvSpPr>
          <p:nvPr/>
        </p:nvSpPr>
        <p:spPr>
          <a:xfrm rot="16200000">
            <a:off x="1472407" y="1600994"/>
            <a:ext cx="539750" cy="465137"/>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0" name="文本框 9"/>
          <p:cNvSpPr>
            <a:spLocks/>
          </p:cNvSpPr>
          <p:nvPr/>
        </p:nvSpPr>
        <p:spPr bwMode="auto">
          <a:xfrm>
            <a:off x="1771650" y="1573213"/>
            <a:ext cx="1428750" cy="1657350"/>
          </a:xfrm>
          <a:custGeom>
            <a:avLst/>
            <a:gdLst>
              <a:gd name="T0" fmla="*/ 660838 w 1427586"/>
              <a:gd name="T1" fmla="*/ 354626 h 1656000"/>
              <a:gd name="T2" fmla="*/ 545928 w 1427586"/>
              <a:gd name="T3" fmla="*/ 375865 h 1656000"/>
              <a:gd name="T4" fmla="*/ 468051 w 1427586"/>
              <a:gd name="T5" fmla="*/ 438493 h 1656000"/>
              <a:gd name="T6" fmla="*/ 430474 w 1427586"/>
              <a:gd name="T7" fmla="*/ 522634 h 1656000"/>
              <a:gd name="T8" fmla="*/ 422849 w 1427586"/>
              <a:gd name="T9" fmla="*/ 639450 h 1656000"/>
              <a:gd name="T10" fmla="*/ 422849 w 1427586"/>
              <a:gd name="T11" fmla="*/ 671581 h 1656000"/>
              <a:gd name="T12" fmla="*/ 619993 w 1427586"/>
              <a:gd name="T13" fmla="*/ 671581 h 1656000"/>
              <a:gd name="T14" fmla="*/ 619993 w 1427586"/>
              <a:gd name="T15" fmla="*/ 587713 h 1656000"/>
              <a:gd name="T16" fmla="*/ 632264 w 1427586"/>
              <a:gd name="T17" fmla="*/ 509835 h 1656000"/>
              <a:gd name="T18" fmla="*/ 669620 w 1427586"/>
              <a:gd name="T19" fmla="*/ 490230 h 1656000"/>
              <a:gd name="T20" fmla="*/ 706976 w 1427586"/>
              <a:gd name="T21" fmla="*/ 507930 h 1656000"/>
              <a:gd name="T22" fmla="*/ 719246 w 1427586"/>
              <a:gd name="T23" fmla="*/ 561572 h 1656000"/>
              <a:gd name="T24" fmla="*/ 678674 w 1427586"/>
              <a:gd name="T25" fmla="*/ 692004 h 1656000"/>
              <a:gd name="T26" fmla="*/ 422986 w 1427586"/>
              <a:gd name="T27" fmla="*/ 1127408 h 1656000"/>
              <a:gd name="T28" fmla="*/ 422849 w 1427586"/>
              <a:gd name="T29" fmla="*/ 1253210 h 1656000"/>
              <a:gd name="T30" fmla="*/ 906996 w 1427586"/>
              <a:gd name="T31" fmla="*/ 1253210 h 1656000"/>
              <a:gd name="T32" fmla="*/ 906996 w 1427586"/>
              <a:gd name="T33" fmla="*/ 1102901 h 1656000"/>
              <a:gd name="T34" fmla="*/ 665722 w 1427586"/>
              <a:gd name="T35" fmla="*/ 1102901 h 1656000"/>
              <a:gd name="T36" fmla="*/ 888747 w 1427586"/>
              <a:gd name="T37" fmla="*/ 744556 h 1656000"/>
              <a:gd name="T38" fmla="*/ 926601 w 1427586"/>
              <a:gd name="T39" fmla="*/ 584445 h 1656000"/>
              <a:gd name="T40" fmla="*/ 859343 w 1427586"/>
              <a:gd name="T41" fmla="*/ 419705 h 1656000"/>
              <a:gd name="T42" fmla="*/ 660838 w 1427586"/>
              <a:gd name="T43" fmla="*/ 354626 h 1656000"/>
              <a:gd name="T44" fmla="*/ 714375 w 1427586"/>
              <a:gd name="T45" fmla="*/ 0 h 1656000"/>
              <a:gd name="T46" fmla="*/ 1428750 w 1427586"/>
              <a:gd name="T47" fmla="*/ 357187 h 1656000"/>
              <a:gd name="T48" fmla="*/ 1428750 w 1427586"/>
              <a:gd name="T49" fmla="*/ 1300162 h 1656000"/>
              <a:gd name="T50" fmla="*/ 714375 w 1427586"/>
              <a:gd name="T51" fmla="*/ 1657350 h 1656000"/>
              <a:gd name="T52" fmla="*/ 0 w 1427586"/>
              <a:gd name="T53" fmla="*/ 1300162 h 1656000"/>
              <a:gd name="T54" fmla="*/ 0 w 1427586"/>
              <a:gd name="T55" fmla="*/ 357187 h 1656000"/>
              <a:gd name="T56" fmla="*/ 714375 w 1427586"/>
              <a:gd name="T57" fmla="*/ 0 h 16560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427586" h="1656000">
                <a:moveTo>
                  <a:pt x="660300" y="354337"/>
                </a:moveTo>
                <a:cubicBezTo>
                  <a:pt x="615679" y="354337"/>
                  <a:pt x="577407" y="361411"/>
                  <a:pt x="545483" y="375559"/>
                </a:cubicBezTo>
                <a:cubicBezTo>
                  <a:pt x="513560" y="389707"/>
                  <a:pt x="487622" y="410566"/>
                  <a:pt x="467670" y="438136"/>
                </a:cubicBezTo>
                <a:cubicBezTo>
                  <a:pt x="447717" y="465707"/>
                  <a:pt x="435202" y="493731"/>
                  <a:pt x="430123" y="522208"/>
                </a:cubicBezTo>
                <a:cubicBezTo>
                  <a:pt x="425044" y="550685"/>
                  <a:pt x="422505" y="589592"/>
                  <a:pt x="422505" y="638929"/>
                </a:cubicBezTo>
                <a:lnTo>
                  <a:pt x="422505" y="671034"/>
                </a:lnTo>
                <a:lnTo>
                  <a:pt x="619488" y="671034"/>
                </a:lnTo>
                <a:lnTo>
                  <a:pt x="619488" y="587234"/>
                </a:lnTo>
                <a:cubicBezTo>
                  <a:pt x="619488" y="548418"/>
                  <a:pt x="623575" y="522480"/>
                  <a:pt x="631749" y="509420"/>
                </a:cubicBezTo>
                <a:cubicBezTo>
                  <a:pt x="639922" y="496361"/>
                  <a:pt x="652364" y="489831"/>
                  <a:pt x="669074" y="489831"/>
                </a:cubicBezTo>
                <a:cubicBezTo>
                  <a:pt x="685784" y="489831"/>
                  <a:pt x="698226" y="495726"/>
                  <a:pt x="706400" y="507516"/>
                </a:cubicBezTo>
                <a:cubicBezTo>
                  <a:pt x="714573" y="519306"/>
                  <a:pt x="718660" y="537172"/>
                  <a:pt x="718660" y="561115"/>
                </a:cubicBezTo>
                <a:cubicBezTo>
                  <a:pt x="718660" y="592313"/>
                  <a:pt x="705147" y="635755"/>
                  <a:pt x="678121" y="691440"/>
                </a:cubicBezTo>
                <a:cubicBezTo>
                  <a:pt x="651094" y="747125"/>
                  <a:pt x="565935" y="892141"/>
                  <a:pt x="422641" y="1126490"/>
                </a:cubicBezTo>
                <a:lnTo>
                  <a:pt x="422505" y="1252189"/>
                </a:lnTo>
                <a:lnTo>
                  <a:pt x="906257" y="1252189"/>
                </a:lnTo>
                <a:lnTo>
                  <a:pt x="906257" y="1102003"/>
                </a:lnTo>
                <a:lnTo>
                  <a:pt x="665180" y="1102003"/>
                </a:lnTo>
                <a:cubicBezTo>
                  <a:pt x="788527" y="919530"/>
                  <a:pt x="862808" y="800180"/>
                  <a:pt x="888023" y="743950"/>
                </a:cubicBezTo>
                <a:cubicBezTo>
                  <a:pt x="913239" y="687721"/>
                  <a:pt x="925846" y="634394"/>
                  <a:pt x="925846" y="583969"/>
                </a:cubicBezTo>
                <a:cubicBezTo>
                  <a:pt x="925846" y="517583"/>
                  <a:pt x="903445" y="462714"/>
                  <a:pt x="858643" y="419363"/>
                </a:cubicBezTo>
                <a:cubicBezTo>
                  <a:pt x="813841" y="376012"/>
                  <a:pt x="747727" y="354337"/>
                  <a:pt x="660300" y="354337"/>
                </a:cubicBezTo>
                <a:close/>
                <a:moveTo>
                  <a:pt x="713793" y="0"/>
                </a:moveTo>
                <a:lnTo>
                  <a:pt x="1427586" y="356896"/>
                </a:lnTo>
                <a:lnTo>
                  <a:pt x="1427586" y="1299103"/>
                </a:lnTo>
                <a:lnTo>
                  <a:pt x="713793" y="1656000"/>
                </a:lnTo>
                <a:lnTo>
                  <a:pt x="0" y="1299103"/>
                </a:lnTo>
                <a:lnTo>
                  <a:pt x="0" y="356896"/>
                </a:lnTo>
                <a:lnTo>
                  <a:pt x="713793" y="0"/>
                </a:lnTo>
                <a:close/>
              </a:path>
            </a:pathLst>
          </a:custGeom>
          <a:solidFill>
            <a:schemeClr val="bg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文本框 14"/>
          <p:cNvSpPr txBox="1"/>
          <p:nvPr/>
        </p:nvSpPr>
        <p:spPr bwMode="auto">
          <a:xfrm>
            <a:off x="3924300" y="1563688"/>
            <a:ext cx="5219700" cy="707886"/>
          </a:xfrm>
          <a:prstGeom prst="rect">
            <a:avLst/>
          </a:prstGeom>
          <a:noFill/>
        </p:spPr>
        <p:txBody>
          <a:bodyPr wrap="square">
            <a:spAutoFit/>
          </a:bodyPr>
          <a:lstStyle/>
          <a:p>
            <a:pPr defTabSz="685754" eaLnBrk="1" fontAlgn="auto" hangingPunct="1">
              <a:spcBef>
                <a:spcPts val="0"/>
              </a:spcBef>
              <a:spcAft>
                <a:spcPts val="0"/>
              </a:spcAft>
              <a:defRPr/>
            </a:pPr>
            <a:r>
              <a:rPr lang="en-US" altLang="zh-CN" sz="4000" dirty="0">
                <a:solidFill>
                  <a:schemeClr val="bg1">
                    <a:lumMod val="95000"/>
                  </a:schemeClr>
                </a:solidFill>
                <a:cs typeface="Arial" pitchFamily="34" charset="0"/>
              </a:rPr>
              <a:t>Traditional Ways</a:t>
            </a:r>
            <a:endParaRPr lang="zh-CN" altLang="en-US" sz="4000" baseline="-3000" dirty="0">
              <a:solidFill>
                <a:schemeClr val="bg1">
                  <a:lumMod val="95000"/>
                </a:schemeClr>
              </a:solidFill>
              <a:cs typeface="Arial" pitchFamily="34" charset="0"/>
            </a:endParaRPr>
          </a:p>
        </p:txBody>
      </p:sp>
      <p:sp>
        <p:nvSpPr>
          <p:cNvPr id="17" name="TextBox 111"/>
          <p:cNvSpPr txBox="1">
            <a:spLocks noChangeArrowheads="1"/>
          </p:cNvSpPr>
          <p:nvPr/>
        </p:nvSpPr>
        <p:spPr bwMode="auto">
          <a:xfrm>
            <a:off x="3924300" y="2344738"/>
            <a:ext cx="4268788" cy="200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pPr marL="171450" indent="-171450" defTabSz="685754" eaLnBrk="1" fontAlgn="auto" hangingPunct="1">
              <a:lnSpc>
                <a:spcPct val="120000"/>
              </a:lnSpc>
              <a:spcBef>
                <a:spcPts val="0"/>
              </a:spcBef>
              <a:spcAft>
                <a:spcPts val="0"/>
              </a:spcAft>
              <a:buFont typeface="Arial" panose="020B0604020202020204" pitchFamily="34" charset="0"/>
              <a:buChar char="•"/>
              <a:defRPr/>
            </a:pP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Traditional Ways do not only means old and out-of-date social medias. More Importantly, it including old marketing operating ways like non-selection audience, non assessment shopping behavior, non feedback creatives. </a:t>
            </a:r>
          </a:p>
          <a:p>
            <a:pPr marL="171450" indent="-171450" defTabSz="685754" eaLnBrk="1" fontAlgn="auto" hangingPunct="1">
              <a:lnSpc>
                <a:spcPct val="120000"/>
              </a:lnSpc>
              <a:spcBef>
                <a:spcPts val="0"/>
              </a:spcBef>
              <a:spcAft>
                <a:spcPts val="0"/>
              </a:spcAft>
              <a:buFont typeface="Arial" panose="020B0604020202020204" pitchFamily="34" charset="0"/>
              <a:buChar char="•"/>
              <a:defRPr/>
            </a:pPr>
            <a:endPar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a:p>
            <a:pPr marL="171450" indent="-171450" defTabSz="685754" eaLnBrk="1" fontAlgn="auto" hangingPunct="1">
              <a:lnSpc>
                <a:spcPct val="120000"/>
              </a:lnSpc>
              <a:spcBef>
                <a:spcPts val="0"/>
              </a:spcBef>
              <a:spcAft>
                <a:spcPts val="0"/>
              </a:spcAft>
              <a:buFont typeface="Arial" panose="020B0604020202020204" pitchFamily="34" charset="0"/>
              <a:buChar char="•"/>
              <a:defRPr/>
            </a:pP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In Traditional Ways, marketers seldom know how data reflects on these important marketing parts and then have no idea how customers feedback during the whole marketing cycle and if the marketing cost is valued. Marketers often pay more and win low.</a:t>
            </a:r>
            <a:endParaRPr lang="zh-CN" altLang="en-US" sz="1050" baseline="-30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952633202"/>
      </p:ext>
    </p:extLst>
  </p:cSld>
  <p:clrMapOvr>
    <a:masterClrMapping/>
  </p:clrMapOvr>
  <p:transition spd="slow" advClick="0" advTm="4315">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grpId="1" nodeType="withEffect">
                                  <p:stCondLst>
                                    <p:cond delay="200"/>
                                  </p:stCondLst>
                                  <p:childTnLst>
                                    <p:animScale>
                                      <p:cBhvr>
                                        <p:cTn id="11" dur="250" fill="hold"/>
                                        <p:tgtEl>
                                          <p:spTgt spid="10"/>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10"/>
                                        </p:tgtEl>
                                      </p:cBhvr>
                                      <p:by x="91000" y="91000"/>
                                    </p:animScale>
                                  </p:childTnLst>
                                </p:cTn>
                              </p:par>
                            </p:childTnLst>
                          </p:cTn>
                        </p:par>
                        <p:par>
                          <p:cTn id="14" fill="hold" nodeType="afterGroup">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400" fill="hold"/>
                                        <p:tgtEl>
                                          <p:spTgt spid="11"/>
                                        </p:tgtEl>
                                        <p:attrNameLst>
                                          <p:attrName>ppt_x</p:attrName>
                                        </p:attrNameLst>
                                      </p:cBhvr>
                                      <p:tavLst>
                                        <p:tav tm="0">
                                          <p:val>
                                            <p:strVal val="1+#ppt_w/2"/>
                                          </p:val>
                                        </p:tav>
                                        <p:tav tm="100000">
                                          <p:val>
                                            <p:strVal val="#ppt_x"/>
                                          </p:val>
                                        </p:tav>
                                      </p:tavLst>
                                    </p:anim>
                                    <p:anim calcmode="lin" valueType="num">
                                      <p:cBhvr additive="base">
                                        <p:cTn id="18" dur="4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400" fill="hold"/>
                                        <p:tgtEl>
                                          <p:spTgt spid="13"/>
                                        </p:tgtEl>
                                        <p:attrNameLst>
                                          <p:attrName>ppt_x</p:attrName>
                                        </p:attrNameLst>
                                      </p:cBhvr>
                                      <p:tavLst>
                                        <p:tav tm="0">
                                          <p:val>
                                            <p:strVal val="0-#ppt_w/2"/>
                                          </p:val>
                                        </p:tav>
                                        <p:tav tm="100000">
                                          <p:val>
                                            <p:strVal val="#ppt_x"/>
                                          </p:val>
                                        </p:tav>
                                      </p:tavLst>
                                    </p:anim>
                                    <p:anim calcmode="lin" valueType="num">
                                      <p:cBhvr additive="base">
                                        <p:cTn id="22" dur="400" fill="hold"/>
                                        <p:tgtEl>
                                          <p:spTgt spid="13"/>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400" fill="hold"/>
                                        <p:tgtEl>
                                          <p:spTgt spid="12"/>
                                        </p:tgtEl>
                                        <p:attrNameLst>
                                          <p:attrName>ppt_x</p:attrName>
                                        </p:attrNameLst>
                                      </p:cBhvr>
                                      <p:tavLst>
                                        <p:tav tm="0">
                                          <p:val>
                                            <p:strVal val="0-#ppt_w/2"/>
                                          </p:val>
                                        </p:tav>
                                        <p:tav tm="100000">
                                          <p:val>
                                            <p:strVal val="#ppt_x"/>
                                          </p:val>
                                        </p:tav>
                                      </p:tavLst>
                                    </p:anim>
                                    <p:anim calcmode="lin" valueType="num">
                                      <p:cBhvr additive="base">
                                        <p:cTn id="26" dur="400" fill="hold"/>
                                        <p:tgtEl>
                                          <p:spTgt spid="12"/>
                                        </p:tgtEl>
                                        <p:attrNameLst>
                                          <p:attrName>ppt_y</p:attrName>
                                        </p:attrNameLst>
                                      </p:cBhvr>
                                      <p:tavLst>
                                        <p:tav tm="0">
                                          <p:val>
                                            <p:strVal val="1+#ppt_h/2"/>
                                          </p:val>
                                        </p:tav>
                                        <p:tav tm="100000">
                                          <p:val>
                                            <p:strVal val="#ppt_y"/>
                                          </p:val>
                                        </p:tav>
                                      </p:tavLst>
                                    </p:anim>
                                  </p:childTnLst>
                                </p:cTn>
                              </p:par>
                            </p:childTnLst>
                          </p:cTn>
                        </p:par>
                        <p:par>
                          <p:cTn id="27" fill="hold" nodeType="afterGroup">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ppt_x"/>
                                          </p:val>
                                        </p:tav>
                                        <p:tav tm="100000">
                                          <p:val>
                                            <p:strVal val="#ppt_x"/>
                                          </p:val>
                                        </p:tav>
                                      </p:tavLst>
                                    </p:anim>
                                    <p:anim calcmode="lin" valueType="num">
                                      <p:cBhvr additive="base">
                                        <p:cTn id="31" dur="500" fill="hold"/>
                                        <p:tgtEl>
                                          <p:spTgt spid="15"/>
                                        </p:tgtEl>
                                        <p:attrNameLst>
                                          <p:attrName>ppt_y</p:attrName>
                                        </p:attrNameLst>
                                      </p:cBhvr>
                                      <p:tavLst>
                                        <p:tav tm="0">
                                          <p:val>
                                            <p:strVal val="0-#ppt_h/2"/>
                                          </p:val>
                                        </p:tav>
                                        <p:tav tm="100000">
                                          <p:val>
                                            <p:strVal val="#ppt_y"/>
                                          </p:val>
                                        </p:tav>
                                      </p:tavLst>
                                    </p:anim>
                                  </p:childTnLst>
                                </p:cTn>
                              </p:par>
                            </p:childTnLst>
                          </p:cTn>
                        </p:par>
                        <p:par>
                          <p:cTn id="32" fill="hold" nodeType="afterGroup">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17"/>
                                        </p:tgtEl>
                                        <p:attrNameLst>
                                          <p:attrName>style.visibility</p:attrName>
                                        </p:attrNameLst>
                                      </p:cBhvr>
                                      <p:to>
                                        <p:strVal val="visible"/>
                                      </p:to>
                                    </p:set>
                                    <p:animEffect transition="in" filter="fade">
                                      <p:cBhvr>
                                        <p:cTn id="35" dur="1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P spid="10" grpId="1" animBg="1"/>
      <p:bldP spid="10" grpId="2" animBg="1"/>
      <p:bldP spid="15"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58"/>
          <p:cNvSpPr/>
          <p:nvPr/>
        </p:nvSpPr>
        <p:spPr>
          <a:xfrm flipH="1">
            <a:off x="0" y="2932113"/>
            <a:ext cx="9144000" cy="2211387"/>
          </a:xfrm>
          <a:prstGeom prst="rect">
            <a:avLst/>
          </a:prstGeom>
          <a:solidFill>
            <a:srgbClr val="255D6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350" dirty="0">
              <a:solidFill>
                <a:schemeClr val="tx1">
                  <a:lumMod val="95000"/>
                  <a:lumOff val="5000"/>
                </a:schemeClr>
              </a:solidFill>
              <a:latin typeface="+mn-ea"/>
            </a:endParaRPr>
          </a:p>
        </p:txBody>
      </p:sp>
      <p:cxnSp>
        <p:nvCxnSpPr>
          <p:cNvPr id="24" name="Straight Connector 26"/>
          <p:cNvCxnSpPr/>
          <p:nvPr/>
        </p:nvCxnSpPr>
        <p:spPr>
          <a:xfrm>
            <a:off x="1730375" y="3695700"/>
            <a:ext cx="1439863" cy="0"/>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7"/>
          <p:cNvCxnSpPr/>
          <p:nvPr/>
        </p:nvCxnSpPr>
        <p:spPr>
          <a:xfrm>
            <a:off x="3892550" y="3695700"/>
            <a:ext cx="1439863" cy="0"/>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8"/>
          <p:cNvCxnSpPr/>
          <p:nvPr/>
        </p:nvCxnSpPr>
        <p:spPr>
          <a:xfrm>
            <a:off x="6076950" y="3695700"/>
            <a:ext cx="1368425" cy="0"/>
          </a:xfrm>
          <a:prstGeom prst="line">
            <a:avLst/>
          </a:prstGeom>
          <a:ln>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27" name="Content Placeholder 2"/>
          <p:cNvSpPr txBox="1">
            <a:spLocks/>
          </p:cNvSpPr>
          <p:nvPr/>
        </p:nvSpPr>
        <p:spPr bwMode="auto">
          <a:xfrm>
            <a:off x="6011863" y="1047750"/>
            <a:ext cx="2376487" cy="184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eaLnBrk="1" hangingPunct="1">
              <a:spcBef>
                <a:spcPts val="750"/>
              </a:spcBef>
              <a:buFont typeface="Arial" pitchFamily="34" charset="0"/>
              <a:buNone/>
            </a:pPr>
            <a:r>
              <a:rPr lang="en-US" altLang="zh-CN" sz="900" dirty="0">
                <a:solidFill>
                  <a:schemeClr val="bg1"/>
                </a:solidFill>
                <a:cs typeface="Arial" pitchFamily="34" charset="0"/>
              </a:rPr>
              <a:t>Sites can be online shop and offline stores. </a:t>
            </a:r>
          </a:p>
          <a:p>
            <a:pPr eaLnBrk="1" hangingPunct="1">
              <a:spcBef>
                <a:spcPts val="750"/>
              </a:spcBef>
              <a:buFont typeface="Arial" pitchFamily="34" charset="0"/>
              <a:buNone/>
            </a:pPr>
            <a:r>
              <a:rPr lang="en-US" altLang="zh-CN" sz="900" dirty="0">
                <a:solidFill>
                  <a:schemeClr val="bg1"/>
                </a:solidFill>
                <a:cs typeface="Arial" pitchFamily="34" charset="0"/>
              </a:rPr>
              <a:t>Without data-driven strategies, marketers don’t know how  optimize the layout and creative designs. </a:t>
            </a:r>
          </a:p>
          <a:p>
            <a:pPr eaLnBrk="1" hangingPunct="1">
              <a:spcBef>
                <a:spcPts val="750"/>
              </a:spcBef>
              <a:buFont typeface="Arial" pitchFamily="34" charset="0"/>
              <a:buNone/>
            </a:pPr>
            <a:r>
              <a:rPr lang="en-US" altLang="zh-CN" sz="900" dirty="0">
                <a:solidFill>
                  <a:schemeClr val="bg1"/>
                </a:solidFill>
                <a:cs typeface="Arial" pitchFamily="34" charset="0"/>
              </a:rPr>
              <a:t>These elements are impactful visually on customers’ shopping  UX which is as important as the products themselves. </a:t>
            </a:r>
          </a:p>
          <a:p>
            <a:pPr eaLnBrk="1" hangingPunct="1">
              <a:spcBef>
                <a:spcPts val="750"/>
              </a:spcBef>
              <a:buFont typeface="Arial" pitchFamily="34" charset="0"/>
              <a:buNone/>
            </a:pPr>
            <a:r>
              <a:rPr lang="en-US" altLang="zh-CN" sz="900" dirty="0">
                <a:solidFill>
                  <a:schemeClr val="bg1"/>
                </a:solidFill>
                <a:cs typeface="Arial" pitchFamily="34" charset="0"/>
              </a:rPr>
              <a:t>Most time, Customers come into site with </a:t>
            </a:r>
            <a:r>
              <a:rPr lang="en-US" altLang="zh-CN" sz="900" dirty="0" err="1">
                <a:solidFill>
                  <a:schemeClr val="bg1"/>
                </a:solidFill>
                <a:cs typeface="Arial" pitchFamily="34" charset="0"/>
              </a:rPr>
              <a:t>manys</a:t>
            </a:r>
            <a:r>
              <a:rPr lang="en-US" altLang="zh-CN" sz="900" dirty="0">
                <a:solidFill>
                  <a:schemeClr val="bg1"/>
                </a:solidFill>
                <a:cs typeface="Arial" pitchFamily="34" charset="0"/>
              </a:rPr>
              <a:t> </a:t>
            </a:r>
            <a:r>
              <a:rPr lang="en-US" altLang="zh-CN" sz="900" dirty="0" err="1">
                <a:solidFill>
                  <a:schemeClr val="bg1"/>
                </a:solidFill>
                <a:cs typeface="Arial" pitchFamily="34" charset="0"/>
              </a:rPr>
              <a:t>touchs</a:t>
            </a:r>
            <a:r>
              <a:rPr lang="en-US" altLang="zh-CN" sz="900" dirty="0">
                <a:solidFill>
                  <a:schemeClr val="bg1"/>
                </a:solidFill>
                <a:cs typeface="Arial" pitchFamily="34" charset="0"/>
              </a:rPr>
              <a:t> on different creatives. Marketers could not work out the channel attributions which could help adjust marketing strategies.</a:t>
            </a:r>
          </a:p>
        </p:txBody>
      </p:sp>
      <p:sp>
        <p:nvSpPr>
          <p:cNvPr id="28" name="Title 13"/>
          <p:cNvSpPr txBox="1">
            <a:spLocks/>
          </p:cNvSpPr>
          <p:nvPr/>
        </p:nvSpPr>
        <p:spPr>
          <a:xfrm>
            <a:off x="6021388" y="581025"/>
            <a:ext cx="2289175" cy="531813"/>
          </a:xfrm>
          <a:prstGeom prst="rect">
            <a:avLst/>
          </a:prstGeom>
        </p:spPr>
        <p:txBody>
          <a:bodyPr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fontAlgn="auto">
              <a:spcAft>
                <a:spcPts val="0"/>
              </a:spcAft>
              <a:defRPr/>
            </a:pPr>
            <a:r>
              <a:rPr lang="en-US" sz="2400" dirty="0">
                <a:solidFill>
                  <a:schemeClr val="accent1"/>
                </a:solidFill>
                <a:latin typeface="+mn-ea"/>
                <a:ea typeface="+mn-ea"/>
              </a:rPr>
              <a:t>Sites</a:t>
            </a:r>
          </a:p>
        </p:txBody>
      </p:sp>
      <p:sp>
        <p:nvSpPr>
          <p:cNvPr id="29" name="Content Placeholder 2"/>
          <p:cNvSpPr txBox="1">
            <a:spLocks/>
          </p:cNvSpPr>
          <p:nvPr/>
        </p:nvSpPr>
        <p:spPr bwMode="auto">
          <a:xfrm>
            <a:off x="811213" y="1041400"/>
            <a:ext cx="2376487" cy="1681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1087438">
              <a:defRPr sz="1300">
                <a:solidFill>
                  <a:schemeClr val="tx1"/>
                </a:solidFill>
                <a:latin typeface="华文细黑" pitchFamily="2" charset="-122"/>
                <a:ea typeface="华文细黑" pitchFamily="2" charset="-122"/>
              </a:defRPr>
            </a:lvl1pPr>
            <a:lvl2pPr marL="742950" indent="-285750" defTabSz="1087438">
              <a:defRPr sz="1300">
                <a:solidFill>
                  <a:schemeClr val="tx1"/>
                </a:solidFill>
                <a:latin typeface="华文细黑" pitchFamily="2" charset="-122"/>
                <a:ea typeface="华文细黑" pitchFamily="2" charset="-122"/>
              </a:defRPr>
            </a:lvl2pPr>
            <a:lvl3pPr marL="1143000" indent="-228600" defTabSz="1087438">
              <a:defRPr sz="1300">
                <a:solidFill>
                  <a:schemeClr val="tx1"/>
                </a:solidFill>
                <a:latin typeface="华文细黑" pitchFamily="2" charset="-122"/>
                <a:ea typeface="华文细黑" pitchFamily="2" charset="-122"/>
              </a:defRPr>
            </a:lvl3pPr>
            <a:lvl4pPr marL="1600200" indent="-228600" defTabSz="1087438">
              <a:defRPr sz="1300">
                <a:solidFill>
                  <a:schemeClr val="tx1"/>
                </a:solidFill>
                <a:latin typeface="华文细黑" pitchFamily="2" charset="-122"/>
                <a:ea typeface="华文细黑" pitchFamily="2" charset="-122"/>
              </a:defRPr>
            </a:lvl4pPr>
            <a:lvl5pPr marL="2057400" indent="-228600" defTabSz="1087438">
              <a:defRPr sz="1300">
                <a:solidFill>
                  <a:schemeClr val="tx1"/>
                </a:solidFill>
                <a:latin typeface="华文细黑" pitchFamily="2" charset="-122"/>
                <a:ea typeface="华文细黑" pitchFamily="2" charset="-122"/>
              </a:defRPr>
            </a:lvl5pPr>
            <a:lvl6pPr marL="25146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1087438"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r" eaLnBrk="1" hangingPunct="1">
              <a:spcBef>
                <a:spcPct val="20000"/>
              </a:spcBef>
              <a:buFont typeface="Arial" pitchFamily="34" charset="0"/>
              <a:buNone/>
            </a:pPr>
            <a:r>
              <a:rPr lang="en-US" altLang="zh-CN" sz="900" dirty="0">
                <a:solidFill>
                  <a:schemeClr val="bg1"/>
                </a:solidFill>
                <a:cs typeface="Arial" pitchFamily="34" charset="0"/>
              </a:rPr>
              <a:t>Channel are various, including:</a:t>
            </a:r>
          </a:p>
          <a:p>
            <a:pPr marL="171450" indent="-171450" algn="r" eaLnBrk="1" hangingPunct="1">
              <a:spcBef>
                <a:spcPct val="20000"/>
              </a:spcBef>
              <a:buFont typeface="Arial" panose="020B0604020202020204" pitchFamily="34" charset="0"/>
              <a:buChar char="•"/>
            </a:pPr>
            <a:r>
              <a:rPr lang="en-US" altLang="zh-CN" sz="700" dirty="0">
                <a:solidFill>
                  <a:schemeClr val="bg1"/>
                </a:solidFill>
                <a:cs typeface="Arial" pitchFamily="34" charset="0"/>
              </a:rPr>
              <a:t>Newspaper, Booklet</a:t>
            </a:r>
          </a:p>
          <a:p>
            <a:pPr marL="171450" indent="-171450" algn="r" eaLnBrk="1" hangingPunct="1">
              <a:spcBef>
                <a:spcPct val="20000"/>
              </a:spcBef>
              <a:buFont typeface="Arial" panose="020B0604020202020204" pitchFamily="34" charset="0"/>
              <a:buChar char="•"/>
            </a:pPr>
            <a:r>
              <a:rPr lang="en-US" altLang="zh-CN" sz="700" dirty="0">
                <a:solidFill>
                  <a:schemeClr val="bg1"/>
                </a:solidFill>
                <a:cs typeface="Arial" pitchFamily="34" charset="0"/>
              </a:rPr>
              <a:t>SMS, Email</a:t>
            </a:r>
          </a:p>
          <a:p>
            <a:pPr marL="171450" indent="-171450" algn="r" eaLnBrk="1" hangingPunct="1">
              <a:spcBef>
                <a:spcPct val="20000"/>
              </a:spcBef>
              <a:buFont typeface="Arial" panose="020B0604020202020204" pitchFamily="34" charset="0"/>
              <a:buChar char="•"/>
            </a:pPr>
            <a:r>
              <a:rPr lang="en-US" altLang="zh-CN" sz="700" dirty="0">
                <a:solidFill>
                  <a:schemeClr val="bg1"/>
                </a:solidFill>
                <a:cs typeface="Arial" pitchFamily="34" charset="0"/>
              </a:rPr>
              <a:t>Display, SEO, SEM, Affiliate</a:t>
            </a:r>
          </a:p>
          <a:p>
            <a:pPr marL="171450" indent="-171450" algn="r" eaLnBrk="1" hangingPunct="1">
              <a:spcBef>
                <a:spcPct val="20000"/>
              </a:spcBef>
              <a:buFont typeface="Arial" panose="020B0604020202020204" pitchFamily="34" charset="0"/>
              <a:buChar char="•"/>
            </a:pPr>
            <a:r>
              <a:rPr lang="en-US" altLang="zh-CN" sz="700" dirty="0">
                <a:solidFill>
                  <a:schemeClr val="bg1"/>
                </a:solidFill>
                <a:cs typeface="Arial" pitchFamily="34" charset="0"/>
              </a:rPr>
              <a:t>Office-line Activities</a:t>
            </a:r>
          </a:p>
          <a:p>
            <a:pPr algn="r" eaLnBrk="1" hangingPunct="1">
              <a:spcBef>
                <a:spcPct val="20000"/>
              </a:spcBef>
            </a:pPr>
            <a:r>
              <a:rPr lang="en-US" altLang="zh-CN" sz="900" dirty="0">
                <a:solidFill>
                  <a:schemeClr val="bg1"/>
                </a:solidFill>
                <a:cs typeface="Arial" pitchFamily="34" charset="0"/>
              </a:rPr>
              <a:t>Marketers often make unreasonable marketing budgets with no reference and subjectively. </a:t>
            </a:r>
          </a:p>
          <a:p>
            <a:pPr algn="r" eaLnBrk="1" hangingPunct="1">
              <a:spcBef>
                <a:spcPct val="20000"/>
              </a:spcBef>
            </a:pPr>
            <a:endParaRPr lang="en-US" altLang="zh-CN" sz="900" dirty="0">
              <a:solidFill>
                <a:schemeClr val="bg1"/>
              </a:solidFill>
              <a:cs typeface="Arial" pitchFamily="34" charset="0"/>
            </a:endParaRPr>
          </a:p>
          <a:p>
            <a:pPr algn="r" eaLnBrk="1" hangingPunct="1">
              <a:spcBef>
                <a:spcPct val="20000"/>
              </a:spcBef>
            </a:pPr>
            <a:r>
              <a:rPr lang="en-US" altLang="zh-CN" sz="900" dirty="0">
                <a:solidFill>
                  <a:schemeClr val="bg1"/>
                </a:solidFill>
                <a:cs typeface="Arial" pitchFamily="34" charset="0"/>
              </a:rPr>
              <a:t>And from advertising to deal ,they have no approaches to assess the performance of the channels and the creatives and not know how to improve the creatives and adjust channel strategies.  </a:t>
            </a:r>
          </a:p>
          <a:p>
            <a:pPr algn="r" eaLnBrk="1" hangingPunct="1">
              <a:spcBef>
                <a:spcPct val="20000"/>
              </a:spcBef>
              <a:buFont typeface="Arial" pitchFamily="34" charset="0"/>
              <a:buNone/>
            </a:pPr>
            <a:endParaRPr lang="en-US" altLang="zh-CN" sz="900" dirty="0">
              <a:solidFill>
                <a:schemeClr val="bg1"/>
              </a:solidFill>
              <a:cs typeface="Arial" pitchFamily="34" charset="0"/>
            </a:endParaRPr>
          </a:p>
        </p:txBody>
      </p:sp>
      <p:sp>
        <p:nvSpPr>
          <p:cNvPr id="30" name="Title 13"/>
          <p:cNvSpPr txBox="1">
            <a:spLocks/>
          </p:cNvSpPr>
          <p:nvPr/>
        </p:nvSpPr>
        <p:spPr>
          <a:xfrm>
            <a:off x="896938" y="581025"/>
            <a:ext cx="2290762" cy="531813"/>
          </a:xfrm>
          <a:prstGeom prst="rect">
            <a:avLst/>
          </a:prstGeom>
        </p:spPr>
        <p:txBody>
          <a:bodyPr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r" fontAlgn="auto">
              <a:spcAft>
                <a:spcPts val="0"/>
              </a:spcAft>
              <a:defRPr/>
            </a:pPr>
            <a:r>
              <a:rPr lang="en-US" sz="2400" dirty="0">
                <a:solidFill>
                  <a:schemeClr val="accent1"/>
                </a:solidFill>
                <a:latin typeface="+mn-ea"/>
                <a:ea typeface="+mn-ea"/>
              </a:rPr>
              <a:t>Channel</a:t>
            </a:r>
          </a:p>
        </p:txBody>
      </p:sp>
      <p:grpSp>
        <p:nvGrpSpPr>
          <p:cNvPr id="5" name="组合 4"/>
          <p:cNvGrpSpPr>
            <a:grpSpLocks/>
          </p:cNvGrpSpPr>
          <p:nvPr/>
        </p:nvGrpSpPr>
        <p:grpSpPr bwMode="auto">
          <a:xfrm>
            <a:off x="493713" y="4105266"/>
            <a:ext cx="1781175" cy="934852"/>
            <a:chOff x="494467" y="4105021"/>
            <a:chExt cx="1780309" cy="934887"/>
          </a:xfrm>
        </p:grpSpPr>
        <p:sp>
          <p:nvSpPr>
            <p:cNvPr id="24609" name="文本框 35"/>
            <p:cNvSpPr txBox="1">
              <a:spLocks noChangeArrowheads="1"/>
            </p:cNvSpPr>
            <p:nvPr/>
          </p:nvSpPr>
          <p:spPr bwMode="auto">
            <a:xfrm>
              <a:off x="679818" y="4105021"/>
              <a:ext cx="1460739"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1100" dirty="0">
                  <a:solidFill>
                    <a:schemeClr val="bg1"/>
                  </a:solidFill>
                </a:rPr>
                <a:t>Advertising</a:t>
              </a:r>
              <a:endParaRPr lang="zh-CN" altLang="en-US" sz="1100" dirty="0">
                <a:solidFill>
                  <a:schemeClr val="bg1"/>
                </a:solidFill>
              </a:endParaRPr>
            </a:p>
          </p:txBody>
        </p:sp>
        <p:sp>
          <p:nvSpPr>
            <p:cNvPr id="24610" name="文本框 36"/>
            <p:cNvSpPr txBox="1">
              <a:spLocks noChangeArrowheads="1"/>
            </p:cNvSpPr>
            <p:nvPr/>
          </p:nvSpPr>
          <p:spPr bwMode="auto">
            <a:xfrm>
              <a:off x="494467" y="4331996"/>
              <a:ext cx="1780309" cy="70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1000" dirty="0">
                  <a:solidFill>
                    <a:schemeClr val="bg1"/>
                  </a:solidFill>
                </a:rPr>
                <a:t>Marketers Dispatch creatives to Channels to attract traffic to online and offline sites.</a:t>
              </a:r>
              <a:endParaRPr lang="zh-CN" altLang="en-US" sz="1000" dirty="0">
                <a:solidFill>
                  <a:schemeClr val="bg1"/>
                </a:solidFill>
              </a:endParaRPr>
            </a:p>
          </p:txBody>
        </p:sp>
      </p:grpSp>
      <p:grpSp>
        <p:nvGrpSpPr>
          <p:cNvPr id="38" name="组合 37"/>
          <p:cNvGrpSpPr>
            <a:grpSpLocks/>
          </p:cNvGrpSpPr>
          <p:nvPr/>
        </p:nvGrpSpPr>
        <p:grpSpPr bwMode="auto">
          <a:xfrm>
            <a:off x="1068388" y="3387725"/>
            <a:ext cx="612775" cy="612775"/>
            <a:chOff x="4052453" y="3044495"/>
            <a:chExt cx="613105" cy="613105"/>
          </a:xfrm>
        </p:grpSpPr>
        <p:sp>
          <p:nvSpPr>
            <p:cNvPr id="39" name="椭圆 38"/>
            <p:cNvSpPr/>
            <p:nvPr/>
          </p:nvSpPr>
          <p:spPr>
            <a:xfrm>
              <a:off x="4052453" y="3044495"/>
              <a:ext cx="613105" cy="61310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schemeClr val="bg1"/>
                </a:solidFill>
              </a:endParaRPr>
            </a:p>
          </p:txBody>
        </p:sp>
        <p:sp>
          <p:nvSpPr>
            <p:cNvPr id="24608" name="文本框 39"/>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endParaRPr lang="zh-CN" altLang="en-US" sz="2800" dirty="0">
                <a:solidFill>
                  <a:schemeClr val="bg1"/>
                </a:solidFill>
              </a:endParaRPr>
            </a:p>
          </p:txBody>
        </p:sp>
      </p:grpSp>
      <p:grpSp>
        <p:nvGrpSpPr>
          <p:cNvPr id="33" name="组合 32"/>
          <p:cNvGrpSpPr>
            <a:grpSpLocks/>
          </p:cNvGrpSpPr>
          <p:nvPr/>
        </p:nvGrpSpPr>
        <p:grpSpPr bwMode="auto">
          <a:xfrm>
            <a:off x="3216275" y="3363913"/>
            <a:ext cx="612775" cy="612775"/>
            <a:chOff x="4052453" y="3044495"/>
            <a:chExt cx="613105" cy="613105"/>
          </a:xfrm>
        </p:grpSpPr>
        <p:sp>
          <p:nvSpPr>
            <p:cNvPr id="34" name="椭圆 33"/>
            <p:cNvSpPr/>
            <p:nvPr/>
          </p:nvSpPr>
          <p:spPr>
            <a:xfrm>
              <a:off x="4052453" y="3044495"/>
              <a:ext cx="613105" cy="61310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schemeClr val="bg1"/>
                </a:solidFill>
              </a:endParaRPr>
            </a:p>
          </p:txBody>
        </p:sp>
        <p:sp>
          <p:nvSpPr>
            <p:cNvPr id="24606" name="文本框 34"/>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endParaRPr lang="zh-CN" altLang="en-US" sz="2800" dirty="0">
                <a:solidFill>
                  <a:schemeClr val="bg1"/>
                </a:solidFill>
              </a:endParaRPr>
            </a:p>
          </p:txBody>
        </p:sp>
      </p:grpSp>
      <p:grpSp>
        <p:nvGrpSpPr>
          <p:cNvPr id="6" name="组合 5"/>
          <p:cNvGrpSpPr>
            <a:grpSpLocks/>
          </p:cNvGrpSpPr>
          <p:nvPr/>
        </p:nvGrpSpPr>
        <p:grpSpPr bwMode="auto">
          <a:xfrm>
            <a:off x="2641600" y="4105268"/>
            <a:ext cx="1781175" cy="780966"/>
            <a:chOff x="2642318" y="4105021"/>
            <a:chExt cx="1780309" cy="780995"/>
          </a:xfrm>
        </p:grpSpPr>
        <p:sp>
          <p:nvSpPr>
            <p:cNvPr id="44" name="文本框 43"/>
            <p:cNvSpPr txBox="1"/>
            <p:nvPr/>
          </p:nvSpPr>
          <p:spPr>
            <a:xfrm>
              <a:off x="2827966" y="4105021"/>
              <a:ext cx="1459790" cy="261947"/>
            </a:xfrm>
            <a:prstGeom prst="rect">
              <a:avLst/>
            </a:prstGeom>
            <a:noFill/>
          </p:spPr>
          <p:txBody>
            <a:bodyPr>
              <a:spAutoFit/>
            </a:bodyPr>
            <a:lstStyle/>
            <a:p>
              <a:pPr algn="ctr" defTabSz="685754" eaLnBrk="1" fontAlgn="auto" hangingPunct="1">
                <a:spcBef>
                  <a:spcPts val="0"/>
                </a:spcBef>
                <a:spcAft>
                  <a:spcPts val="0"/>
                </a:spcAft>
                <a:defRPr/>
              </a:pPr>
              <a:r>
                <a:rPr lang="en-US" altLang="zh-CN" sz="1100" dirty="0">
                  <a:solidFill>
                    <a:schemeClr val="bg1"/>
                  </a:solidFill>
                  <a:latin typeface="+mn-ea"/>
                  <a:ea typeface="+mn-ea"/>
                  <a:cs typeface="Open Sans" panose="020B0606030504020204" pitchFamily="34" charset="0"/>
                </a:rPr>
                <a:t>Touching</a:t>
              </a:r>
            </a:p>
          </p:txBody>
        </p:sp>
        <p:sp>
          <p:nvSpPr>
            <p:cNvPr id="24604" name="文本框 44"/>
            <p:cNvSpPr txBox="1">
              <a:spLocks noChangeArrowheads="1"/>
            </p:cNvSpPr>
            <p:nvPr/>
          </p:nvSpPr>
          <p:spPr bwMode="auto">
            <a:xfrm>
              <a:off x="2642318" y="4331998"/>
              <a:ext cx="1780309" cy="554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1000" dirty="0">
                  <a:solidFill>
                    <a:schemeClr val="bg1"/>
                  </a:solidFill>
                </a:rPr>
                <a:t>Customers touch the sites from creatives dispatched in channels</a:t>
              </a:r>
              <a:endParaRPr lang="zh-CN" altLang="en-US" sz="1000" dirty="0">
                <a:solidFill>
                  <a:schemeClr val="bg1"/>
                </a:solidFill>
              </a:endParaRPr>
            </a:p>
          </p:txBody>
        </p:sp>
      </p:grpSp>
      <p:grpSp>
        <p:nvGrpSpPr>
          <p:cNvPr id="41" name="组合 40"/>
          <p:cNvGrpSpPr>
            <a:grpSpLocks/>
          </p:cNvGrpSpPr>
          <p:nvPr/>
        </p:nvGrpSpPr>
        <p:grpSpPr bwMode="auto">
          <a:xfrm>
            <a:off x="5421313" y="3382963"/>
            <a:ext cx="612775" cy="612775"/>
            <a:chOff x="4052453" y="3044495"/>
            <a:chExt cx="613105" cy="613105"/>
          </a:xfrm>
        </p:grpSpPr>
        <p:sp>
          <p:nvSpPr>
            <p:cNvPr id="42" name="椭圆 41"/>
            <p:cNvSpPr/>
            <p:nvPr/>
          </p:nvSpPr>
          <p:spPr>
            <a:xfrm>
              <a:off x="4052453" y="3044495"/>
              <a:ext cx="613105" cy="61310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solidFill>
                  <a:schemeClr val="bg1"/>
                </a:solidFill>
              </a:endParaRPr>
            </a:p>
          </p:txBody>
        </p:sp>
        <p:sp>
          <p:nvSpPr>
            <p:cNvPr id="24602" name="文本框 42"/>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endParaRPr lang="zh-CN" altLang="en-US" sz="2800" dirty="0">
                <a:solidFill>
                  <a:schemeClr val="bg1"/>
                </a:solidFill>
              </a:endParaRPr>
            </a:p>
          </p:txBody>
        </p:sp>
      </p:grpSp>
      <p:grpSp>
        <p:nvGrpSpPr>
          <p:cNvPr id="7" name="组合 6"/>
          <p:cNvGrpSpPr>
            <a:grpSpLocks/>
          </p:cNvGrpSpPr>
          <p:nvPr/>
        </p:nvGrpSpPr>
        <p:grpSpPr bwMode="auto">
          <a:xfrm>
            <a:off x="4827588" y="4105267"/>
            <a:ext cx="1779587" cy="780964"/>
            <a:chOff x="4827435" y="4105021"/>
            <a:chExt cx="1780309" cy="780993"/>
          </a:xfrm>
        </p:grpSpPr>
        <p:sp>
          <p:nvSpPr>
            <p:cNvPr id="24599" name="文本框 45"/>
            <p:cNvSpPr txBox="1">
              <a:spLocks noChangeArrowheads="1"/>
            </p:cNvSpPr>
            <p:nvPr/>
          </p:nvSpPr>
          <p:spPr bwMode="auto">
            <a:xfrm>
              <a:off x="5012786" y="4105021"/>
              <a:ext cx="1460739"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1100" dirty="0">
                  <a:solidFill>
                    <a:schemeClr val="bg1"/>
                  </a:solidFill>
                </a:rPr>
                <a:t>Viewing</a:t>
              </a:r>
              <a:endParaRPr lang="zh-CN" altLang="en-US" sz="1100" dirty="0">
                <a:solidFill>
                  <a:schemeClr val="bg1"/>
                </a:solidFill>
              </a:endParaRPr>
            </a:p>
          </p:txBody>
        </p:sp>
        <p:sp>
          <p:nvSpPr>
            <p:cNvPr id="24600" name="文本框 46"/>
            <p:cNvSpPr txBox="1">
              <a:spLocks noChangeArrowheads="1"/>
            </p:cNvSpPr>
            <p:nvPr/>
          </p:nvSpPr>
          <p:spPr bwMode="auto">
            <a:xfrm>
              <a:off x="4827435" y="4331996"/>
              <a:ext cx="1780309" cy="554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1000" dirty="0">
                  <a:solidFill>
                    <a:schemeClr val="bg1"/>
                  </a:solidFill>
                </a:rPr>
                <a:t>Customers show interest in the brand and products</a:t>
              </a:r>
              <a:endParaRPr lang="zh-CN" altLang="en-US" sz="1000" dirty="0">
                <a:solidFill>
                  <a:schemeClr val="bg1"/>
                </a:solidFill>
              </a:endParaRPr>
            </a:p>
          </p:txBody>
        </p:sp>
      </p:grpSp>
      <p:grpSp>
        <p:nvGrpSpPr>
          <p:cNvPr id="51" name="组合 50"/>
          <p:cNvGrpSpPr>
            <a:grpSpLocks/>
          </p:cNvGrpSpPr>
          <p:nvPr/>
        </p:nvGrpSpPr>
        <p:grpSpPr bwMode="auto">
          <a:xfrm>
            <a:off x="7500938" y="3362325"/>
            <a:ext cx="614362" cy="614363"/>
            <a:chOff x="4052453" y="3044495"/>
            <a:chExt cx="613105" cy="613105"/>
          </a:xfrm>
        </p:grpSpPr>
        <p:sp>
          <p:nvSpPr>
            <p:cNvPr id="52" name="椭圆 51"/>
            <p:cNvSpPr/>
            <p:nvPr/>
          </p:nvSpPr>
          <p:spPr>
            <a:xfrm>
              <a:off x="4052453" y="3044495"/>
              <a:ext cx="613105" cy="61310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dirty="0">
                <a:ln>
                  <a:solidFill>
                    <a:schemeClr val="bg1"/>
                  </a:solidFill>
                </a:ln>
                <a:solidFill>
                  <a:schemeClr val="bg1"/>
                </a:solidFill>
              </a:endParaRPr>
            </a:p>
          </p:txBody>
        </p:sp>
        <p:sp>
          <p:nvSpPr>
            <p:cNvPr id="24598" name="文本框 52"/>
            <p:cNvSpPr txBox="1">
              <a:spLocks noChangeArrowheads="1"/>
            </p:cNvSpPr>
            <p:nvPr/>
          </p:nvSpPr>
          <p:spPr bwMode="auto">
            <a:xfrm>
              <a:off x="4100945" y="3110346"/>
              <a:ext cx="51261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endParaRPr lang="zh-CN" altLang="en-US" sz="2800" dirty="0">
                <a:solidFill>
                  <a:schemeClr val="bg1"/>
                </a:solidFill>
              </a:endParaRPr>
            </a:p>
          </p:txBody>
        </p:sp>
      </p:grpSp>
      <p:grpSp>
        <p:nvGrpSpPr>
          <p:cNvPr id="8" name="组合 7"/>
          <p:cNvGrpSpPr>
            <a:grpSpLocks/>
          </p:cNvGrpSpPr>
          <p:nvPr/>
        </p:nvGrpSpPr>
        <p:grpSpPr bwMode="auto">
          <a:xfrm>
            <a:off x="6856413" y="4110036"/>
            <a:ext cx="1781175" cy="780964"/>
            <a:chOff x="6856906" y="4109962"/>
            <a:chExt cx="1780309" cy="780993"/>
          </a:xfrm>
        </p:grpSpPr>
        <p:sp>
          <p:nvSpPr>
            <p:cNvPr id="24595" name="文本框 53"/>
            <p:cNvSpPr txBox="1">
              <a:spLocks noChangeArrowheads="1"/>
            </p:cNvSpPr>
            <p:nvPr/>
          </p:nvSpPr>
          <p:spPr bwMode="auto">
            <a:xfrm>
              <a:off x="7042257" y="4109962"/>
              <a:ext cx="1460739"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1100" dirty="0">
                  <a:solidFill>
                    <a:schemeClr val="bg1"/>
                  </a:solidFill>
                </a:rPr>
                <a:t>Dealing</a:t>
              </a:r>
              <a:endParaRPr lang="zh-CN" altLang="en-US" sz="1100" dirty="0">
                <a:solidFill>
                  <a:schemeClr val="bg1"/>
                </a:solidFill>
              </a:endParaRPr>
            </a:p>
          </p:txBody>
        </p:sp>
        <p:sp>
          <p:nvSpPr>
            <p:cNvPr id="24596" name="文本框 54"/>
            <p:cNvSpPr txBox="1">
              <a:spLocks noChangeArrowheads="1"/>
            </p:cNvSpPr>
            <p:nvPr/>
          </p:nvSpPr>
          <p:spPr bwMode="auto">
            <a:xfrm>
              <a:off x="6856906" y="4336937"/>
              <a:ext cx="1780309" cy="554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华文细黑" pitchFamily="2" charset="-122"/>
                  <a:ea typeface="华文细黑" pitchFamily="2" charset="-122"/>
                </a:defRPr>
              </a:lvl1pPr>
              <a:lvl2pPr marL="742950" indent="-285750">
                <a:defRPr sz="1300">
                  <a:solidFill>
                    <a:schemeClr val="tx1"/>
                  </a:solidFill>
                  <a:latin typeface="华文细黑" pitchFamily="2" charset="-122"/>
                  <a:ea typeface="华文细黑" pitchFamily="2" charset="-122"/>
                </a:defRPr>
              </a:lvl2pPr>
              <a:lvl3pPr marL="1143000" indent="-228600">
                <a:defRPr sz="1300">
                  <a:solidFill>
                    <a:schemeClr val="tx1"/>
                  </a:solidFill>
                  <a:latin typeface="华文细黑" pitchFamily="2" charset="-122"/>
                  <a:ea typeface="华文细黑" pitchFamily="2" charset="-122"/>
                </a:defRPr>
              </a:lvl3pPr>
              <a:lvl4pPr marL="1600200" indent="-228600">
                <a:defRPr sz="1300">
                  <a:solidFill>
                    <a:schemeClr val="tx1"/>
                  </a:solidFill>
                  <a:latin typeface="华文细黑" pitchFamily="2" charset="-122"/>
                  <a:ea typeface="华文细黑" pitchFamily="2" charset="-122"/>
                </a:defRPr>
              </a:lvl4pPr>
              <a:lvl5pPr marL="2057400" indent="-228600">
                <a:defRPr sz="1300">
                  <a:solidFill>
                    <a:schemeClr val="tx1"/>
                  </a:solidFill>
                  <a:latin typeface="华文细黑" pitchFamily="2" charset="-122"/>
                  <a:ea typeface="华文细黑" pitchFamily="2" charset="-122"/>
                </a:defRPr>
              </a:lvl5pPr>
              <a:lvl6pPr marL="25146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6pPr>
              <a:lvl7pPr marL="29718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7pPr>
              <a:lvl8pPr marL="34290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8pPr>
              <a:lvl9pPr marL="3886200" indent="-228600" defTabSz="684213" eaLnBrk="0" fontAlgn="base" hangingPunct="0">
                <a:spcBef>
                  <a:spcPct val="0"/>
                </a:spcBef>
                <a:spcAft>
                  <a:spcPct val="0"/>
                </a:spcAft>
                <a:defRPr sz="1300">
                  <a:solidFill>
                    <a:schemeClr val="tx1"/>
                  </a:solidFill>
                  <a:latin typeface="华文细黑" pitchFamily="2" charset="-122"/>
                  <a:ea typeface="华文细黑" pitchFamily="2" charset="-122"/>
                </a:defRPr>
              </a:lvl9pPr>
            </a:lstStyle>
            <a:p>
              <a:pPr algn="ctr" eaLnBrk="1" hangingPunct="1"/>
              <a:r>
                <a:rPr lang="en-US" altLang="zh-CN" sz="1000" dirty="0">
                  <a:solidFill>
                    <a:schemeClr val="bg1"/>
                  </a:solidFill>
                </a:rPr>
                <a:t>Customers complete deal when they determined to buy products.</a:t>
              </a:r>
              <a:endParaRPr lang="zh-CN" altLang="en-US" sz="1000" dirty="0">
                <a:solidFill>
                  <a:schemeClr val="bg1"/>
                </a:solidFill>
              </a:endParaRPr>
            </a:p>
          </p:txBody>
        </p:sp>
      </p:grpSp>
      <p:grpSp>
        <p:nvGrpSpPr>
          <p:cNvPr id="11" name="组合 10"/>
          <p:cNvGrpSpPr/>
          <p:nvPr/>
        </p:nvGrpSpPr>
        <p:grpSpPr>
          <a:xfrm>
            <a:off x="4229496" y="616705"/>
            <a:ext cx="1240283" cy="925158"/>
            <a:chOff x="3732212" y="465355"/>
            <a:chExt cx="1659685" cy="1384300"/>
          </a:xfrm>
        </p:grpSpPr>
        <p:pic>
          <p:nvPicPr>
            <p:cNvPr id="37" name="Picture 2"/>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32212" y="465355"/>
              <a:ext cx="1659685" cy="138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9"/>
            <p:cNvPicPr>
              <a:picLocks noChangeAspect="1"/>
            </p:cNvPicPr>
            <p:nvPr/>
          </p:nvPicPr>
          <p:blipFill>
            <a:blip r:embed="rId5"/>
            <a:stretch>
              <a:fillRect/>
            </a:stretch>
          </p:blipFill>
          <p:spPr>
            <a:xfrm>
              <a:off x="3797589" y="526474"/>
              <a:ext cx="1542868" cy="905378"/>
            </a:xfrm>
            <a:prstGeom prst="rect">
              <a:avLst/>
            </a:prstGeom>
          </p:spPr>
        </p:pic>
      </p:grpSp>
      <p:pic>
        <p:nvPicPr>
          <p:cNvPr id="1026" name="Picture 2" descr="https://n.sinaimg.cn/fashion/transform/116/w550h366/20201217/06e8-kfnaptt5233955.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507571" y="1987016"/>
            <a:ext cx="1200261" cy="798720"/>
          </a:xfrm>
          <a:prstGeom prst="rect">
            <a:avLst/>
          </a:prstGeom>
          <a:noFill/>
          <a:extLst>
            <a:ext uri="{909E8E84-426E-40DD-AFC4-6F175D3DCCD1}">
              <a14:hiddenFill xmlns:a14="http://schemas.microsoft.com/office/drawing/2010/main">
                <a:solidFill>
                  <a:srgbClr val="FFFFFF"/>
                </a:solidFill>
              </a14:hiddenFill>
            </a:ext>
          </a:extLst>
        </p:spPr>
      </p:pic>
      <p:sp>
        <p:nvSpPr>
          <p:cNvPr id="12" name="矩形 11"/>
          <p:cNvSpPr/>
          <p:nvPr/>
        </p:nvSpPr>
        <p:spPr>
          <a:xfrm>
            <a:off x="3471237" y="851228"/>
            <a:ext cx="745717" cy="523220"/>
          </a:xfrm>
          <a:prstGeom prst="rect">
            <a:avLst/>
          </a:prstGeom>
        </p:spPr>
        <p:txBody>
          <a:bodyPr wrap="none">
            <a:spAutoFit/>
          </a:bodyPr>
          <a:lstStyle/>
          <a:p>
            <a:r>
              <a:rPr lang="en-US" altLang="zh-CN" sz="1400" dirty="0">
                <a:solidFill>
                  <a:schemeClr val="bg1"/>
                </a:solidFill>
                <a:cs typeface="Arial" pitchFamily="34" charset="0"/>
              </a:rPr>
              <a:t>Online</a:t>
            </a:r>
          </a:p>
          <a:p>
            <a:r>
              <a:rPr lang="en-US" altLang="zh-CN" sz="1400" dirty="0">
                <a:solidFill>
                  <a:schemeClr val="bg1"/>
                </a:solidFill>
                <a:cs typeface="Arial" pitchFamily="34" charset="0"/>
              </a:rPr>
              <a:t> shops</a:t>
            </a:r>
            <a:endParaRPr lang="zh-CN" altLang="en-US" dirty="0"/>
          </a:p>
        </p:txBody>
      </p:sp>
      <p:sp>
        <p:nvSpPr>
          <p:cNvPr id="13" name="矩形 12"/>
          <p:cNvSpPr/>
          <p:nvPr/>
        </p:nvSpPr>
        <p:spPr>
          <a:xfrm>
            <a:off x="4853012" y="2129666"/>
            <a:ext cx="793807" cy="523220"/>
          </a:xfrm>
          <a:prstGeom prst="rect">
            <a:avLst/>
          </a:prstGeom>
        </p:spPr>
        <p:txBody>
          <a:bodyPr wrap="none">
            <a:spAutoFit/>
          </a:bodyPr>
          <a:lstStyle/>
          <a:p>
            <a:r>
              <a:rPr lang="en-US" altLang="zh-CN" sz="1400" dirty="0">
                <a:solidFill>
                  <a:schemeClr val="bg1"/>
                </a:solidFill>
                <a:cs typeface="Arial" pitchFamily="34" charset="0"/>
              </a:rPr>
              <a:t>Offline </a:t>
            </a:r>
          </a:p>
          <a:p>
            <a:r>
              <a:rPr lang="en-US" altLang="zh-CN" sz="1400" dirty="0">
                <a:solidFill>
                  <a:schemeClr val="bg1"/>
                </a:solidFill>
                <a:cs typeface="Arial" pitchFamily="34" charset="0"/>
              </a:rPr>
              <a:t>stores</a:t>
            </a:r>
            <a:endParaRPr lang="zh-CN" altLang="en-US" dirty="0"/>
          </a:p>
        </p:txBody>
      </p:sp>
      <p:cxnSp>
        <p:nvCxnSpPr>
          <p:cNvPr id="15" name="直接箭头连接符 14"/>
          <p:cNvCxnSpPr/>
          <p:nvPr/>
        </p:nvCxnSpPr>
        <p:spPr>
          <a:xfrm>
            <a:off x="3216275" y="1745673"/>
            <a:ext cx="2685761" cy="18531"/>
          </a:xfrm>
          <a:prstGeom prst="straightConnector1">
            <a:avLst/>
          </a:prstGeom>
          <a:ln w="19050" cap="flat" cmpd="sng" algn="ctr">
            <a:solidFill>
              <a:schemeClr val="accent1"/>
            </a:solidFill>
            <a:prstDash val="lgDash"/>
            <a:round/>
            <a:headEnd type="none" w="med" len="med"/>
            <a:tailEnd type="triangle" w="med" len="med"/>
          </a:ln>
        </p:spPr>
        <p:style>
          <a:lnRef idx="0">
            <a:scrgbClr r="0" g="0" b="0"/>
          </a:lnRef>
          <a:fillRef idx="0">
            <a:scrgbClr r="0" g="0" b="0"/>
          </a:fillRef>
          <a:effectRef idx="0">
            <a:scrgbClr r="0" g="0" b="0"/>
          </a:effectRef>
          <a:fontRef idx="minor">
            <a:schemeClr val="tx1"/>
          </a:fontRef>
        </p:style>
      </p:cxnSp>
      <p:pic>
        <p:nvPicPr>
          <p:cNvPr id="18" name="图片 17"/>
          <p:cNvPicPr>
            <a:picLocks noChangeAspect="1"/>
          </p:cNvPicPr>
          <p:nvPr/>
        </p:nvPicPr>
        <p:blipFill>
          <a:blip r:embed="rId7">
            <a:biLevel thresh="25000"/>
          </a:blip>
          <a:stretch>
            <a:fillRect/>
          </a:stretch>
        </p:blipFill>
        <p:spPr>
          <a:xfrm>
            <a:off x="1160900" y="3453684"/>
            <a:ext cx="446800" cy="446800"/>
          </a:xfrm>
          <a:prstGeom prst="rect">
            <a:avLst/>
          </a:prstGeom>
        </p:spPr>
      </p:pic>
      <p:pic>
        <p:nvPicPr>
          <p:cNvPr id="19" name="图片 18"/>
          <p:cNvPicPr>
            <a:picLocks noChangeAspect="1"/>
          </p:cNvPicPr>
          <p:nvPr/>
        </p:nvPicPr>
        <p:blipFill>
          <a:blip r:embed="rId8">
            <a:biLevel thresh="25000"/>
          </a:blip>
          <a:stretch>
            <a:fillRect/>
          </a:stretch>
        </p:blipFill>
        <p:spPr>
          <a:xfrm>
            <a:off x="3288576" y="3431167"/>
            <a:ext cx="500644" cy="500644"/>
          </a:xfrm>
          <a:prstGeom prst="rect">
            <a:avLst/>
          </a:prstGeom>
        </p:spPr>
      </p:pic>
      <p:pic>
        <p:nvPicPr>
          <p:cNvPr id="20" name="图片 19"/>
          <p:cNvPicPr>
            <a:picLocks noChangeAspect="1"/>
          </p:cNvPicPr>
          <p:nvPr/>
        </p:nvPicPr>
        <p:blipFill>
          <a:blip r:embed="rId9">
            <a:biLevel thresh="25000"/>
          </a:blip>
          <a:stretch>
            <a:fillRect/>
          </a:stretch>
        </p:blipFill>
        <p:spPr>
          <a:xfrm>
            <a:off x="5504242" y="3488540"/>
            <a:ext cx="443416" cy="443416"/>
          </a:xfrm>
          <a:prstGeom prst="rect">
            <a:avLst/>
          </a:prstGeom>
        </p:spPr>
      </p:pic>
      <p:pic>
        <p:nvPicPr>
          <p:cNvPr id="21" name="图片 20"/>
          <p:cNvPicPr>
            <a:picLocks noChangeAspect="1"/>
          </p:cNvPicPr>
          <p:nvPr/>
        </p:nvPicPr>
        <p:blipFill>
          <a:blip r:embed="rId10">
            <a:biLevel thresh="25000"/>
          </a:blip>
          <a:stretch>
            <a:fillRect/>
          </a:stretch>
        </p:blipFill>
        <p:spPr>
          <a:xfrm>
            <a:off x="7577429" y="3445127"/>
            <a:ext cx="485770" cy="485770"/>
          </a:xfrm>
          <a:prstGeom prst="rect">
            <a:avLst/>
          </a:prstGeom>
        </p:spPr>
      </p:pic>
    </p:spTree>
    <p:custDataLst>
      <p:tags r:id="rId1"/>
    </p:custDataLst>
    <p:extLst>
      <p:ext uri="{BB962C8B-B14F-4D97-AF65-F5344CB8AC3E}">
        <p14:creationId xmlns:p14="http://schemas.microsoft.com/office/powerpoint/2010/main" val="1537608371"/>
      </p:ext>
    </p:extLst>
  </p:cSld>
  <p:clrMapOvr>
    <a:masterClrMapping/>
  </p:clrMapOvr>
  <p:transition spd="slow" advTm="10471">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 presetClass="entr" presetSubtype="8" decel="10000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0-#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1+#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25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0-#ppt_w/2"/>
                                          </p:val>
                                        </p:tav>
                                        <p:tav tm="100000">
                                          <p:val>
                                            <p:strVal val="#ppt_x"/>
                                          </p:val>
                                        </p:tav>
                                      </p:tavLst>
                                    </p:anim>
                                    <p:anim calcmode="lin" valueType="num">
                                      <p:cBhvr additive="base">
                                        <p:cTn id="16" dur="500" fill="hold"/>
                                        <p:tgtEl>
                                          <p:spTgt spid="29"/>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25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1+#ppt_w/2"/>
                                          </p:val>
                                        </p:tav>
                                        <p:tav tm="100000">
                                          <p:val>
                                            <p:strVal val="#ppt_x"/>
                                          </p:val>
                                        </p:tav>
                                      </p:tavLst>
                                    </p:anim>
                                    <p:anim calcmode="lin" valueType="num">
                                      <p:cBhvr additive="base">
                                        <p:cTn id="20" dur="500" fill="hold"/>
                                        <p:tgtEl>
                                          <p:spTgt spid="27"/>
                                        </p:tgtEl>
                                        <p:attrNameLst>
                                          <p:attrName>ppt_y</p:attrName>
                                        </p:attrNameLst>
                                      </p:cBhvr>
                                      <p:tavLst>
                                        <p:tav tm="0">
                                          <p:val>
                                            <p:strVal val="#ppt_y"/>
                                          </p:val>
                                        </p:tav>
                                        <p:tav tm="100000">
                                          <p:val>
                                            <p:strVal val="#ppt_y"/>
                                          </p:val>
                                        </p:tav>
                                      </p:tavLst>
                                    </p:anim>
                                  </p:childTnLst>
                                </p:cTn>
                              </p:par>
                            </p:childTnLst>
                          </p:cTn>
                        </p:par>
                        <p:par>
                          <p:cTn id="21" fill="hold" nodeType="afterGroup">
                            <p:stCondLst>
                              <p:cond delay="750"/>
                            </p:stCondLst>
                            <p:childTnLst>
                              <p:par>
                                <p:cTn id="22" presetID="22" presetClass="entr" presetSubtype="4"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wipe(down)">
                                      <p:cBhvr>
                                        <p:cTn id="24" dur="500"/>
                                        <p:tgtEl>
                                          <p:spTgt spid="3"/>
                                        </p:tgtEl>
                                      </p:cBhvr>
                                    </p:animEffect>
                                  </p:childTnLst>
                                </p:cTn>
                              </p:par>
                            </p:childTnLst>
                          </p:cTn>
                        </p:par>
                        <p:par>
                          <p:cTn id="25" fill="hold" nodeType="afterGroup">
                            <p:stCondLst>
                              <p:cond delay="1250"/>
                            </p:stCondLst>
                            <p:childTnLst>
                              <p:par>
                                <p:cTn id="26" presetID="53" presetClass="entr" presetSubtype="16" fill="hold" nodeType="afterEffect">
                                  <p:stCondLst>
                                    <p:cond delay="0"/>
                                  </p:stCondLst>
                                  <p:childTnLst>
                                    <p:set>
                                      <p:cBhvr>
                                        <p:cTn id="27" dur="1" fill="hold">
                                          <p:stCondLst>
                                            <p:cond delay="0"/>
                                          </p:stCondLst>
                                        </p:cTn>
                                        <p:tgtEl>
                                          <p:spTgt spid="38"/>
                                        </p:tgtEl>
                                        <p:attrNameLst>
                                          <p:attrName>style.visibility</p:attrName>
                                        </p:attrNameLst>
                                      </p:cBhvr>
                                      <p:to>
                                        <p:strVal val="visible"/>
                                      </p:to>
                                    </p:set>
                                    <p:anim calcmode="lin" valueType="num">
                                      <p:cBhvr>
                                        <p:cTn id="28" dur="250" fill="hold"/>
                                        <p:tgtEl>
                                          <p:spTgt spid="38"/>
                                        </p:tgtEl>
                                        <p:attrNameLst>
                                          <p:attrName>ppt_w</p:attrName>
                                        </p:attrNameLst>
                                      </p:cBhvr>
                                      <p:tavLst>
                                        <p:tav tm="0">
                                          <p:val>
                                            <p:fltVal val="0"/>
                                          </p:val>
                                        </p:tav>
                                        <p:tav tm="100000">
                                          <p:val>
                                            <p:strVal val="#ppt_w"/>
                                          </p:val>
                                        </p:tav>
                                      </p:tavLst>
                                    </p:anim>
                                    <p:anim calcmode="lin" valueType="num">
                                      <p:cBhvr>
                                        <p:cTn id="29" dur="250" fill="hold"/>
                                        <p:tgtEl>
                                          <p:spTgt spid="38"/>
                                        </p:tgtEl>
                                        <p:attrNameLst>
                                          <p:attrName>ppt_h</p:attrName>
                                        </p:attrNameLst>
                                      </p:cBhvr>
                                      <p:tavLst>
                                        <p:tav tm="0">
                                          <p:val>
                                            <p:fltVal val="0"/>
                                          </p:val>
                                        </p:tav>
                                        <p:tav tm="100000">
                                          <p:val>
                                            <p:strVal val="#ppt_h"/>
                                          </p:val>
                                        </p:tav>
                                      </p:tavLst>
                                    </p:anim>
                                    <p:animEffect transition="in" filter="fade">
                                      <p:cBhvr>
                                        <p:cTn id="30" dur="250"/>
                                        <p:tgtEl>
                                          <p:spTgt spid="38"/>
                                        </p:tgtEl>
                                      </p:cBhvr>
                                    </p:animEffect>
                                  </p:childTnLst>
                                </p:cTn>
                              </p:par>
                              <p:par>
                                <p:cTn id="31" presetID="6" presetClass="emph" presetSubtype="0" decel="100000" fill="hold" nodeType="withEffect">
                                  <p:stCondLst>
                                    <p:cond delay="200"/>
                                  </p:stCondLst>
                                  <p:childTnLst>
                                    <p:animScale>
                                      <p:cBhvr>
                                        <p:cTn id="32" dur="250" fill="hold"/>
                                        <p:tgtEl>
                                          <p:spTgt spid="38"/>
                                        </p:tgtEl>
                                      </p:cBhvr>
                                      <p:by x="110000" y="110000"/>
                                    </p:animScale>
                                  </p:childTnLst>
                                </p:cTn>
                              </p:par>
                              <p:par>
                                <p:cTn id="33" presetID="6" presetClass="emph" presetSubtype="0" decel="100000" fill="hold" nodeType="withEffect">
                                  <p:stCondLst>
                                    <p:cond delay="300"/>
                                  </p:stCondLst>
                                  <p:childTnLst>
                                    <p:animScale>
                                      <p:cBhvr>
                                        <p:cTn id="34" dur="250" fill="hold"/>
                                        <p:tgtEl>
                                          <p:spTgt spid="38"/>
                                        </p:tgtEl>
                                      </p:cBhvr>
                                      <p:by x="91000" y="91000"/>
                                    </p:animScale>
                                  </p:childTnLst>
                                </p:cTn>
                              </p:par>
                            </p:childTnLst>
                          </p:cTn>
                        </p:par>
                        <p:par>
                          <p:cTn id="35" fill="hold" nodeType="afterGroup">
                            <p:stCondLst>
                              <p:cond delay="1800"/>
                            </p:stCondLst>
                            <p:childTnLst>
                              <p:par>
                                <p:cTn id="36" presetID="2" presetClass="entr" presetSubtype="4" decel="100000"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 calcmode="lin" valueType="num">
                                      <p:cBhvr additive="base">
                                        <p:cTn id="38" dur="500" fill="hold"/>
                                        <p:tgtEl>
                                          <p:spTgt spid="5"/>
                                        </p:tgtEl>
                                        <p:attrNameLst>
                                          <p:attrName>ppt_x</p:attrName>
                                        </p:attrNameLst>
                                      </p:cBhvr>
                                      <p:tavLst>
                                        <p:tav tm="0">
                                          <p:val>
                                            <p:strVal val="#ppt_x"/>
                                          </p:val>
                                        </p:tav>
                                        <p:tav tm="100000">
                                          <p:val>
                                            <p:strVal val="#ppt_x"/>
                                          </p:val>
                                        </p:tav>
                                      </p:tavLst>
                                    </p:anim>
                                    <p:anim calcmode="lin" valueType="num">
                                      <p:cBhvr additive="base">
                                        <p:cTn id="3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40" fill="hold" nodeType="clickPar">
                      <p:stCondLst>
                        <p:cond delay="indefinite"/>
                      </p:stCondLst>
                      <p:childTnLst>
                        <p:par>
                          <p:cTn id="41" fill="hold" nodeType="withGroup">
                            <p:stCondLst>
                              <p:cond delay="0"/>
                            </p:stCondLst>
                            <p:childTnLst>
                              <p:par>
                                <p:cTn id="42" presetID="22" presetClass="entr" presetSubtype="8" fill="hold" nodeType="click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wipe(left)">
                                      <p:cBhvr>
                                        <p:cTn id="44" dur="400"/>
                                        <p:tgtEl>
                                          <p:spTgt spid="24"/>
                                        </p:tgtEl>
                                      </p:cBhvr>
                                    </p:animEffect>
                                  </p:childTnLst>
                                </p:cTn>
                              </p:par>
                            </p:childTnLst>
                          </p:cTn>
                        </p:par>
                        <p:par>
                          <p:cTn id="45" fill="hold" nodeType="afterGroup">
                            <p:stCondLst>
                              <p:cond delay="400"/>
                            </p:stCondLst>
                            <p:childTnLst>
                              <p:par>
                                <p:cTn id="46" presetID="53" presetClass="entr" presetSubtype="16" fill="hold" nodeType="afterEffect">
                                  <p:stCondLst>
                                    <p:cond delay="0"/>
                                  </p:stCondLst>
                                  <p:childTnLst>
                                    <p:set>
                                      <p:cBhvr>
                                        <p:cTn id="47" dur="1" fill="hold">
                                          <p:stCondLst>
                                            <p:cond delay="0"/>
                                          </p:stCondLst>
                                        </p:cTn>
                                        <p:tgtEl>
                                          <p:spTgt spid="33"/>
                                        </p:tgtEl>
                                        <p:attrNameLst>
                                          <p:attrName>style.visibility</p:attrName>
                                        </p:attrNameLst>
                                      </p:cBhvr>
                                      <p:to>
                                        <p:strVal val="visible"/>
                                      </p:to>
                                    </p:set>
                                    <p:anim calcmode="lin" valueType="num">
                                      <p:cBhvr>
                                        <p:cTn id="48" dur="250" fill="hold"/>
                                        <p:tgtEl>
                                          <p:spTgt spid="33"/>
                                        </p:tgtEl>
                                        <p:attrNameLst>
                                          <p:attrName>ppt_w</p:attrName>
                                        </p:attrNameLst>
                                      </p:cBhvr>
                                      <p:tavLst>
                                        <p:tav tm="0">
                                          <p:val>
                                            <p:fltVal val="0"/>
                                          </p:val>
                                        </p:tav>
                                        <p:tav tm="100000">
                                          <p:val>
                                            <p:strVal val="#ppt_w"/>
                                          </p:val>
                                        </p:tav>
                                      </p:tavLst>
                                    </p:anim>
                                    <p:anim calcmode="lin" valueType="num">
                                      <p:cBhvr>
                                        <p:cTn id="49" dur="250" fill="hold"/>
                                        <p:tgtEl>
                                          <p:spTgt spid="33"/>
                                        </p:tgtEl>
                                        <p:attrNameLst>
                                          <p:attrName>ppt_h</p:attrName>
                                        </p:attrNameLst>
                                      </p:cBhvr>
                                      <p:tavLst>
                                        <p:tav tm="0">
                                          <p:val>
                                            <p:fltVal val="0"/>
                                          </p:val>
                                        </p:tav>
                                        <p:tav tm="100000">
                                          <p:val>
                                            <p:strVal val="#ppt_h"/>
                                          </p:val>
                                        </p:tav>
                                      </p:tavLst>
                                    </p:anim>
                                    <p:animEffect transition="in" filter="fade">
                                      <p:cBhvr>
                                        <p:cTn id="50" dur="250"/>
                                        <p:tgtEl>
                                          <p:spTgt spid="33"/>
                                        </p:tgtEl>
                                      </p:cBhvr>
                                    </p:animEffect>
                                  </p:childTnLst>
                                </p:cTn>
                              </p:par>
                              <p:par>
                                <p:cTn id="51" presetID="6" presetClass="emph" presetSubtype="0" decel="100000" fill="hold" nodeType="withEffect">
                                  <p:stCondLst>
                                    <p:cond delay="200"/>
                                  </p:stCondLst>
                                  <p:childTnLst>
                                    <p:animScale>
                                      <p:cBhvr>
                                        <p:cTn id="52" dur="250" fill="hold"/>
                                        <p:tgtEl>
                                          <p:spTgt spid="33"/>
                                        </p:tgtEl>
                                      </p:cBhvr>
                                      <p:by x="110000" y="110000"/>
                                    </p:animScale>
                                  </p:childTnLst>
                                </p:cTn>
                              </p:par>
                              <p:par>
                                <p:cTn id="53" presetID="6" presetClass="emph" presetSubtype="0" decel="100000" fill="hold" nodeType="withEffect">
                                  <p:stCondLst>
                                    <p:cond delay="300"/>
                                  </p:stCondLst>
                                  <p:childTnLst>
                                    <p:animScale>
                                      <p:cBhvr>
                                        <p:cTn id="54" dur="250" fill="hold"/>
                                        <p:tgtEl>
                                          <p:spTgt spid="33"/>
                                        </p:tgtEl>
                                      </p:cBhvr>
                                      <p:by x="91000" y="91000"/>
                                    </p:animScale>
                                  </p:childTnLst>
                                </p:cTn>
                              </p:par>
                            </p:childTnLst>
                          </p:cTn>
                        </p:par>
                        <p:par>
                          <p:cTn id="55" fill="hold" nodeType="afterGroup">
                            <p:stCondLst>
                              <p:cond delay="950"/>
                            </p:stCondLst>
                            <p:childTnLst>
                              <p:par>
                                <p:cTn id="56" presetID="2" presetClass="entr" presetSubtype="4" decel="100000" fill="hold" nodeType="afterEffect">
                                  <p:stCondLst>
                                    <p:cond delay="0"/>
                                  </p:stCondLst>
                                  <p:childTnLst>
                                    <p:set>
                                      <p:cBhvr>
                                        <p:cTn id="57" dur="1" fill="hold">
                                          <p:stCondLst>
                                            <p:cond delay="0"/>
                                          </p:stCondLst>
                                        </p:cTn>
                                        <p:tgtEl>
                                          <p:spTgt spid="6"/>
                                        </p:tgtEl>
                                        <p:attrNameLst>
                                          <p:attrName>style.visibility</p:attrName>
                                        </p:attrNameLst>
                                      </p:cBhvr>
                                      <p:to>
                                        <p:strVal val="visible"/>
                                      </p:to>
                                    </p:set>
                                    <p:anim calcmode="lin" valueType="num">
                                      <p:cBhvr additive="base">
                                        <p:cTn id="58" dur="500" fill="hold"/>
                                        <p:tgtEl>
                                          <p:spTgt spid="6"/>
                                        </p:tgtEl>
                                        <p:attrNameLst>
                                          <p:attrName>ppt_x</p:attrName>
                                        </p:attrNameLst>
                                      </p:cBhvr>
                                      <p:tavLst>
                                        <p:tav tm="0">
                                          <p:val>
                                            <p:strVal val="#ppt_x"/>
                                          </p:val>
                                        </p:tav>
                                        <p:tav tm="100000">
                                          <p:val>
                                            <p:strVal val="#ppt_x"/>
                                          </p:val>
                                        </p:tav>
                                      </p:tavLst>
                                    </p:anim>
                                    <p:anim calcmode="lin" valueType="num">
                                      <p:cBhvr additive="base">
                                        <p:cTn id="5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60" fill="hold" nodeType="clickPar">
                      <p:stCondLst>
                        <p:cond delay="indefinite"/>
                      </p:stCondLst>
                      <p:childTnLst>
                        <p:par>
                          <p:cTn id="61" fill="hold" nodeType="withGroup">
                            <p:stCondLst>
                              <p:cond delay="0"/>
                            </p:stCondLst>
                            <p:childTnLst>
                              <p:par>
                                <p:cTn id="62" presetID="22" presetClass="entr" presetSubtype="8" fill="hold" nodeType="click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wipe(left)">
                                      <p:cBhvr>
                                        <p:cTn id="64" dur="400"/>
                                        <p:tgtEl>
                                          <p:spTgt spid="25"/>
                                        </p:tgtEl>
                                      </p:cBhvr>
                                    </p:animEffect>
                                  </p:childTnLst>
                                </p:cTn>
                              </p:par>
                            </p:childTnLst>
                          </p:cTn>
                        </p:par>
                        <p:par>
                          <p:cTn id="65" fill="hold" nodeType="afterGroup">
                            <p:stCondLst>
                              <p:cond delay="400"/>
                            </p:stCondLst>
                            <p:childTnLst>
                              <p:par>
                                <p:cTn id="66" presetID="53" presetClass="entr" presetSubtype="16" fill="hold" nodeType="afterEffect">
                                  <p:stCondLst>
                                    <p:cond delay="0"/>
                                  </p:stCondLst>
                                  <p:childTnLst>
                                    <p:set>
                                      <p:cBhvr>
                                        <p:cTn id="67" dur="1" fill="hold">
                                          <p:stCondLst>
                                            <p:cond delay="0"/>
                                          </p:stCondLst>
                                        </p:cTn>
                                        <p:tgtEl>
                                          <p:spTgt spid="41"/>
                                        </p:tgtEl>
                                        <p:attrNameLst>
                                          <p:attrName>style.visibility</p:attrName>
                                        </p:attrNameLst>
                                      </p:cBhvr>
                                      <p:to>
                                        <p:strVal val="visible"/>
                                      </p:to>
                                    </p:set>
                                    <p:anim calcmode="lin" valueType="num">
                                      <p:cBhvr>
                                        <p:cTn id="68" dur="250" fill="hold"/>
                                        <p:tgtEl>
                                          <p:spTgt spid="41"/>
                                        </p:tgtEl>
                                        <p:attrNameLst>
                                          <p:attrName>ppt_w</p:attrName>
                                        </p:attrNameLst>
                                      </p:cBhvr>
                                      <p:tavLst>
                                        <p:tav tm="0">
                                          <p:val>
                                            <p:fltVal val="0"/>
                                          </p:val>
                                        </p:tav>
                                        <p:tav tm="100000">
                                          <p:val>
                                            <p:strVal val="#ppt_w"/>
                                          </p:val>
                                        </p:tav>
                                      </p:tavLst>
                                    </p:anim>
                                    <p:anim calcmode="lin" valueType="num">
                                      <p:cBhvr>
                                        <p:cTn id="69" dur="250" fill="hold"/>
                                        <p:tgtEl>
                                          <p:spTgt spid="41"/>
                                        </p:tgtEl>
                                        <p:attrNameLst>
                                          <p:attrName>ppt_h</p:attrName>
                                        </p:attrNameLst>
                                      </p:cBhvr>
                                      <p:tavLst>
                                        <p:tav tm="0">
                                          <p:val>
                                            <p:fltVal val="0"/>
                                          </p:val>
                                        </p:tav>
                                        <p:tav tm="100000">
                                          <p:val>
                                            <p:strVal val="#ppt_h"/>
                                          </p:val>
                                        </p:tav>
                                      </p:tavLst>
                                    </p:anim>
                                    <p:animEffect transition="in" filter="fade">
                                      <p:cBhvr>
                                        <p:cTn id="70" dur="250"/>
                                        <p:tgtEl>
                                          <p:spTgt spid="41"/>
                                        </p:tgtEl>
                                      </p:cBhvr>
                                    </p:animEffect>
                                  </p:childTnLst>
                                </p:cTn>
                              </p:par>
                              <p:par>
                                <p:cTn id="71" presetID="6" presetClass="emph" presetSubtype="0" decel="100000" fill="hold" nodeType="withEffect">
                                  <p:stCondLst>
                                    <p:cond delay="200"/>
                                  </p:stCondLst>
                                  <p:childTnLst>
                                    <p:animScale>
                                      <p:cBhvr>
                                        <p:cTn id="72" dur="250" fill="hold"/>
                                        <p:tgtEl>
                                          <p:spTgt spid="41"/>
                                        </p:tgtEl>
                                      </p:cBhvr>
                                      <p:by x="110000" y="110000"/>
                                    </p:animScale>
                                  </p:childTnLst>
                                </p:cTn>
                              </p:par>
                              <p:par>
                                <p:cTn id="73" presetID="6" presetClass="emph" presetSubtype="0" decel="100000" fill="hold" nodeType="withEffect">
                                  <p:stCondLst>
                                    <p:cond delay="300"/>
                                  </p:stCondLst>
                                  <p:childTnLst>
                                    <p:animScale>
                                      <p:cBhvr>
                                        <p:cTn id="74" dur="250" fill="hold"/>
                                        <p:tgtEl>
                                          <p:spTgt spid="41"/>
                                        </p:tgtEl>
                                      </p:cBhvr>
                                      <p:by x="91000" y="91000"/>
                                    </p:animScale>
                                  </p:childTnLst>
                                </p:cTn>
                              </p:par>
                            </p:childTnLst>
                          </p:cTn>
                        </p:par>
                        <p:par>
                          <p:cTn id="75" fill="hold" nodeType="afterGroup">
                            <p:stCondLst>
                              <p:cond delay="950"/>
                            </p:stCondLst>
                            <p:childTnLst>
                              <p:par>
                                <p:cTn id="76" presetID="2" presetClass="entr" presetSubtype="4" decel="100000" fill="hold" nodeType="afterEffect">
                                  <p:stCondLst>
                                    <p:cond delay="0"/>
                                  </p:stCondLst>
                                  <p:childTnLst>
                                    <p:set>
                                      <p:cBhvr>
                                        <p:cTn id="77" dur="1" fill="hold">
                                          <p:stCondLst>
                                            <p:cond delay="0"/>
                                          </p:stCondLst>
                                        </p:cTn>
                                        <p:tgtEl>
                                          <p:spTgt spid="7"/>
                                        </p:tgtEl>
                                        <p:attrNameLst>
                                          <p:attrName>style.visibility</p:attrName>
                                        </p:attrNameLst>
                                      </p:cBhvr>
                                      <p:to>
                                        <p:strVal val="visible"/>
                                      </p:to>
                                    </p:set>
                                    <p:anim calcmode="lin" valueType="num">
                                      <p:cBhvr additive="base">
                                        <p:cTn id="78" dur="500" fill="hold"/>
                                        <p:tgtEl>
                                          <p:spTgt spid="7"/>
                                        </p:tgtEl>
                                        <p:attrNameLst>
                                          <p:attrName>ppt_x</p:attrName>
                                        </p:attrNameLst>
                                      </p:cBhvr>
                                      <p:tavLst>
                                        <p:tav tm="0">
                                          <p:val>
                                            <p:strVal val="#ppt_x"/>
                                          </p:val>
                                        </p:tav>
                                        <p:tav tm="100000">
                                          <p:val>
                                            <p:strVal val="#ppt_x"/>
                                          </p:val>
                                        </p:tav>
                                      </p:tavLst>
                                    </p:anim>
                                    <p:anim calcmode="lin" valueType="num">
                                      <p:cBhvr additive="base">
                                        <p:cTn id="7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80" fill="hold" nodeType="clickPar">
                      <p:stCondLst>
                        <p:cond delay="indefinite"/>
                      </p:stCondLst>
                      <p:childTnLst>
                        <p:par>
                          <p:cTn id="81" fill="hold" nodeType="withGroup">
                            <p:stCondLst>
                              <p:cond delay="0"/>
                            </p:stCondLst>
                            <p:childTnLst>
                              <p:par>
                                <p:cTn id="82" presetID="22" presetClass="entr" presetSubtype="8" fill="hold" nodeType="clickEffect">
                                  <p:stCondLst>
                                    <p:cond delay="0"/>
                                  </p:stCondLst>
                                  <p:childTnLst>
                                    <p:set>
                                      <p:cBhvr>
                                        <p:cTn id="83" dur="1" fill="hold">
                                          <p:stCondLst>
                                            <p:cond delay="0"/>
                                          </p:stCondLst>
                                        </p:cTn>
                                        <p:tgtEl>
                                          <p:spTgt spid="26"/>
                                        </p:tgtEl>
                                        <p:attrNameLst>
                                          <p:attrName>style.visibility</p:attrName>
                                        </p:attrNameLst>
                                      </p:cBhvr>
                                      <p:to>
                                        <p:strVal val="visible"/>
                                      </p:to>
                                    </p:set>
                                    <p:animEffect transition="in" filter="wipe(left)">
                                      <p:cBhvr>
                                        <p:cTn id="84" dur="400"/>
                                        <p:tgtEl>
                                          <p:spTgt spid="26"/>
                                        </p:tgtEl>
                                      </p:cBhvr>
                                    </p:animEffect>
                                  </p:childTnLst>
                                </p:cTn>
                              </p:par>
                            </p:childTnLst>
                          </p:cTn>
                        </p:par>
                        <p:par>
                          <p:cTn id="85" fill="hold" nodeType="afterGroup">
                            <p:stCondLst>
                              <p:cond delay="400"/>
                            </p:stCondLst>
                            <p:childTnLst>
                              <p:par>
                                <p:cTn id="86" presetID="53" presetClass="entr" presetSubtype="16" fill="hold" nodeType="afterEffect">
                                  <p:stCondLst>
                                    <p:cond delay="0"/>
                                  </p:stCondLst>
                                  <p:childTnLst>
                                    <p:set>
                                      <p:cBhvr>
                                        <p:cTn id="87" dur="1" fill="hold">
                                          <p:stCondLst>
                                            <p:cond delay="0"/>
                                          </p:stCondLst>
                                        </p:cTn>
                                        <p:tgtEl>
                                          <p:spTgt spid="51"/>
                                        </p:tgtEl>
                                        <p:attrNameLst>
                                          <p:attrName>style.visibility</p:attrName>
                                        </p:attrNameLst>
                                      </p:cBhvr>
                                      <p:to>
                                        <p:strVal val="visible"/>
                                      </p:to>
                                    </p:set>
                                    <p:anim calcmode="lin" valueType="num">
                                      <p:cBhvr>
                                        <p:cTn id="88" dur="250" fill="hold"/>
                                        <p:tgtEl>
                                          <p:spTgt spid="51"/>
                                        </p:tgtEl>
                                        <p:attrNameLst>
                                          <p:attrName>ppt_w</p:attrName>
                                        </p:attrNameLst>
                                      </p:cBhvr>
                                      <p:tavLst>
                                        <p:tav tm="0">
                                          <p:val>
                                            <p:fltVal val="0"/>
                                          </p:val>
                                        </p:tav>
                                        <p:tav tm="100000">
                                          <p:val>
                                            <p:strVal val="#ppt_w"/>
                                          </p:val>
                                        </p:tav>
                                      </p:tavLst>
                                    </p:anim>
                                    <p:anim calcmode="lin" valueType="num">
                                      <p:cBhvr>
                                        <p:cTn id="89" dur="250" fill="hold"/>
                                        <p:tgtEl>
                                          <p:spTgt spid="51"/>
                                        </p:tgtEl>
                                        <p:attrNameLst>
                                          <p:attrName>ppt_h</p:attrName>
                                        </p:attrNameLst>
                                      </p:cBhvr>
                                      <p:tavLst>
                                        <p:tav tm="0">
                                          <p:val>
                                            <p:fltVal val="0"/>
                                          </p:val>
                                        </p:tav>
                                        <p:tav tm="100000">
                                          <p:val>
                                            <p:strVal val="#ppt_h"/>
                                          </p:val>
                                        </p:tav>
                                      </p:tavLst>
                                    </p:anim>
                                    <p:animEffect transition="in" filter="fade">
                                      <p:cBhvr>
                                        <p:cTn id="90" dur="250"/>
                                        <p:tgtEl>
                                          <p:spTgt spid="51"/>
                                        </p:tgtEl>
                                      </p:cBhvr>
                                    </p:animEffect>
                                  </p:childTnLst>
                                </p:cTn>
                              </p:par>
                              <p:par>
                                <p:cTn id="91" presetID="6" presetClass="emph" presetSubtype="0" decel="100000" fill="hold" nodeType="withEffect">
                                  <p:stCondLst>
                                    <p:cond delay="200"/>
                                  </p:stCondLst>
                                  <p:childTnLst>
                                    <p:animScale>
                                      <p:cBhvr>
                                        <p:cTn id="92" dur="250" fill="hold"/>
                                        <p:tgtEl>
                                          <p:spTgt spid="51"/>
                                        </p:tgtEl>
                                      </p:cBhvr>
                                      <p:by x="110000" y="110000"/>
                                    </p:animScale>
                                  </p:childTnLst>
                                </p:cTn>
                              </p:par>
                              <p:par>
                                <p:cTn id="93" presetID="6" presetClass="emph" presetSubtype="0" decel="100000" fill="hold" nodeType="withEffect">
                                  <p:stCondLst>
                                    <p:cond delay="300"/>
                                  </p:stCondLst>
                                  <p:childTnLst>
                                    <p:animScale>
                                      <p:cBhvr>
                                        <p:cTn id="94" dur="250" fill="hold"/>
                                        <p:tgtEl>
                                          <p:spTgt spid="51"/>
                                        </p:tgtEl>
                                      </p:cBhvr>
                                      <p:by x="91000" y="91000"/>
                                    </p:animScale>
                                  </p:childTnLst>
                                </p:cTn>
                              </p:par>
                            </p:childTnLst>
                          </p:cTn>
                        </p:par>
                        <p:par>
                          <p:cTn id="95" fill="hold" nodeType="afterGroup">
                            <p:stCondLst>
                              <p:cond delay="950"/>
                            </p:stCondLst>
                            <p:childTnLst>
                              <p:par>
                                <p:cTn id="96" presetID="2" presetClass="entr" presetSubtype="4" decel="100000" fill="hold" nodeType="afterEffect">
                                  <p:stCondLst>
                                    <p:cond delay="0"/>
                                  </p:stCondLst>
                                  <p:childTnLst>
                                    <p:set>
                                      <p:cBhvr>
                                        <p:cTn id="97" dur="1" fill="hold">
                                          <p:stCondLst>
                                            <p:cond delay="0"/>
                                          </p:stCondLst>
                                        </p:cTn>
                                        <p:tgtEl>
                                          <p:spTgt spid="8"/>
                                        </p:tgtEl>
                                        <p:attrNameLst>
                                          <p:attrName>style.visibility</p:attrName>
                                        </p:attrNameLst>
                                      </p:cBhvr>
                                      <p:to>
                                        <p:strVal val="visible"/>
                                      </p:to>
                                    </p:set>
                                    <p:anim calcmode="lin" valueType="num">
                                      <p:cBhvr additive="base">
                                        <p:cTn id="98" dur="500" fill="hold"/>
                                        <p:tgtEl>
                                          <p:spTgt spid="8"/>
                                        </p:tgtEl>
                                        <p:attrNameLst>
                                          <p:attrName>ppt_x</p:attrName>
                                        </p:attrNameLst>
                                      </p:cBhvr>
                                      <p:tavLst>
                                        <p:tav tm="0">
                                          <p:val>
                                            <p:strVal val="#ppt_x"/>
                                          </p:val>
                                        </p:tav>
                                        <p:tav tm="100000">
                                          <p:val>
                                            <p:strVal val="#ppt_x"/>
                                          </p:val>
                                        </p:tav>
                                      </p:tavLst>
                                    </p:anim>
                                    <p:anim calcmode="lin" valueType="num">
                                      <p:cBhvr additive="base">
                                        <p:cTn id="9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7" grpId="0"/>
      <p:bldP spid="28" grpId="0"/>
      <p:bldP spid="29"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六边形 10"/>
          <p:cNvSpPr>
            <a:spLocks noChangeAspect="1"/>
          </p:cNvSpPr>
          <p:nvPr/>
        </p:nvSpPr>
        <p:spPr>
          <a:xfrm rot="16200000">
            <a:off x="2947988" y="2703512"/>
            <a:ext cx="719138" cy="62071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2" name="六边形 11"/>
          <p:cNvSpPr>
            <a:spLocks noChangeAspect="1"/>
          </p:cNvSpPr>
          <p:nvPr/>
        </p:nvSpPr>
        <p:spPr>
          <a:xfrm rot="16200000">
            <a:off x="1526382" y="3151981"/>
            <a:ext cx="431800" cy="373063"/>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3" name="六边形 12"/>
          <p:cNvSpPr>
            <a:spLocks noChangeAspect="1"/>
          </p:cNvSpPr>
          <p:nvPr/>
        </p:nvSpPr>
        <p:spPr>
          <a:xfrm rot="16200000">
            <a:off x="1472407" y="1600994"/>
            <a:ext cx="539750" cy="465137"/>
          </a:xfrm>
          <a:prstGeom prst="hexagon">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zh-CN" altLang="en-US" sz="1350"/>
          </a:p>
        </p:txBody>
      </p:sp>
      <p:sp>
        <p:nvSpPr>
          <p:cNvPr id="10" name="文本框 9"/>
          <p:cNvSpPr>
            <a:spLocks/>
          </p:cNvSpPr>
          <p:nvPr/>
        </p:nvSpPr>
        <p:spPr bwMode="auto">
          <a:xfrm>
            <a:off x="1771650" y="1573213"/>
            <a:ext cx="1428750" cy="1657350"/>
          </a:xfrm>
          <a:custGeom>
            <a:avLst/>
            <a:gdLst>
              <a:gd name="T0" fmla="*/ 648308 w 1427586"/>
              <a:gd name="T1" fmla="*/ 354081 h 1656000"/>
              <a:gd name="T2" fmla="*/ 464779 w 1427586"/>
              <a:gd name="T3" fmla="*/ 398466 h 1656000"/>
              <a:gd name="T4" fmla="*/ 407052 w 1427586"/>
              <a:gd name="T5" fmla="*/ 569197 h 1656000"/>
              <a:gd name="T6" fmla="*/ 407052 w 1427586"/>
              <a:gd name="T7" fmla="*/ 644351 h 1656000"/>
              <a:gd name="T8" fmla="*/ 627069 w 1427586"/>
              <a:gd name="T9" fmla="*/ 644351 h 1656000"/>
              <a:gd name="T10" fmla="*/ 627069 w 1427586"/>
              <a:gd name="T11" fmla="*/ 571920 h 1656000"/>
              <a:gd name="T12" fmla="*/ 635510 w 1427586"/>
              <a:gd name="T13" fmla="*/ 505751 h 1656000"/>
              <a:gd name="T14" fmla="*/ 666824 w 1427586"/>
              <a:gd name="T15" fmla="*/ 490230 h 1656000"/>
              <a:gd name="T16" fmla="*/ 696504 w 1427586"/>
              <a:gd name="T17" fmla="*/ 504934 h 1656000"/>
              <a:gd name="T18" fmla="*/ 706035 w 1427586"/>
              <a:gd name="T19" fmla="*/ 565929 h 1656000"/>
              <a:gd name="T20" fmla="*/ 706035 w 1427586"/>
              <a:gd name="T21" fmla="*/ 614943 h 1656000"/>
              <a:gd name="T22" fmla="*/ 697866 w 1427586"/>
              <a:gd name="T23" fmla="*/ 678116 h 1656000"/>
              <a:gd name="T24" fmla="*/ 671181 w 1427586"/>
              <a:gd name="T25" fmla="*/ 704257 h 1656000"/>
              <a:gd name="T26" fmla="*/ 574243 w 1427586"/>
              <a:gd name="T27" fmla="*/ 710248 h 1656000"/>
              <a:gd name="T28" fmla="*/ 574243 w 1427586"/>
              <a:gd name="T29" fmla="*/ 838228 h 1656000"/>
              <a:gd name="T30" fmla="*/ 660833 w 1427586"/>
              <a:gd name="T31" fmla="*/ 846669 h 1656000"/>
              <a:gd name="T32" fmla="*/ 694599 w 1427586"/>
              <a:gd name="T33" fmla="*/ 877439 h 1656000"/>
              <a:gd name="T34" fmla="*/ 706035 w 1427586"/>
              <a:gd name="T35" fmla="*/ 951504 h 1656000"/>
              <a:gd name="T36" fmla="*/ 706035 w 1427586"/>
              <a:gd name="T37" fmla="*/ 1012499 h 1656000"/>
              <a:gd name="T38" fmla="*/ 697866 w 1427586"/>
              <a:gd name="T39" fmla="*/ 1114882 h 1656000"/>
              <a:gd name="T40" fmla="*/ 664101 w 1427586"/>
              <a:gd name="T41" fmla="*/ 1134488 h 1656000"/>
              <a:gd name="T42" fmla="*/ 633875 w 1427586"/>
              <a:gd name="T43" fmla="*/ 1118967 h 1656000"/>
              <a:gd name="T44" fmla="*/ 627069 w 1427586"/>
              <a:gd name="T45" fmla="*/ 1046263 h 1656000"/>
              <a:gd name="T46" fmla="*/ 627069 w 1427586"/>
              <a:gd name="T47" fmla="*/ 903035 h 1656000"/>
              <a:gd name="T48" fmla="*/ 407052 w 1427586"/>
              <a:gd name="T49" fmla="*/ 903035 h 1656000"/>
              <a:gd name="T50" fmla="*/ 407052 w 1427586"/>
              <a:gd name="T51" fmla="*/ 972742 h 1656000"/>
              <a:gd name="T52" fmla="*/ 425840 w 1427586"/>
              <a:gd name="T53" fmla="*/ 1149464 h 1656000"/>
              <a:gd name="T54" fmla="*/ 504262 w 1427586"/>
              <a:gd name="T55" fmla="*/ 1235510 h 1656000"/>
              <a:gd name="T56" fmla="*/ 668458 w 1427586"/>
              <a:gd name="T57" fmla="*/ 1270637 h 1656000"/>
              <a:gd name="T58" fmla="*/ 819311 w 1427586"/>
              <a:gd name="T59" fmla="*/ 1240395 h 1656000"/>
              <a:gd name="T60" fmla="*/ 902090 w 1427586"/>
              <a:gd name="T61" fmla="*/ 1152123 h 1656000"/>
              <a:gd name="T62" fmla="*/ 926051 w 1427586"/>
              <a:gd name="T63" fmla="*/ 988937 h 1656000"/>
              <a:gd name="T64" fmla="*/ 901545 w 1427586"/>
              <a:gd name="T65" fmla="*/ 808849 h 1656000"/>
              <a:gd name="T66" fmla="*/ 826936 w 1427586"/>
              <a:gd name="T67" fmla="*/ 753543 h 1656000"/>
              <a:gd name="T68" fmla="*/ 897733 w 1427586"/>
              <a:gd name="T69" fmla="*/ 693403 h 1656000"/>
              <a:gd name="T70" fmla="*/ 917883 w 1427586"/>
              <a:gd name="T71" fmla="*/ 586463 h 1656000"/>
              <a:gd name="T72" fmla="*/ 861789 w 1427586"/>
              <a:gd name="T73" fmla="*/ 415579 h 1656000"/>
              <a:gd name="T74" fmla="*/ 648308 w 1427586"/>
              <a:gd name="T75" fmla="*/ 354081 h 1656000"/>
              <a:gd name="T76" fmla="*/ 714375 w 1427586"/>
              <a:gd name="T77" fmla="*/ 0 h 1656000"/>
              <a:gd name="T78" fmla="*/ 1428750 w 1427586"/>
              <a:gd name="T79" fmla="*/ 357187 h 1656000"/>
              <a:gd name="T80" fmla="*/ 1428750 w 1427586"/>
              <a:gd name="T81" fmla="*/ 1300162 h 1656000"/>
              <a:gd name="T82" fmla="*/ 714375 w 1427586"/>
              <a:gd name="T83" fmla="*/ 1657350 h 1656000"/>
              <a:gd name="T84" fmla="*/ 0 w 1427586"/>
              <a:gd name="T85" fmla="*/ 1300162 h 1656000"/>
              <a:gd name="T86" fmla="*/ 0 w 1427586"/>
              <a:gd name="T87" fmla="*/ 357187 h 1656000"/>
              <a:gd name="T88" fmla="*/ 714375 w 1427586"/>
              <a:gd name="T89" fmla="*/ 0 h 165600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427586" h="1656000">
                <a:moveTo>
                  <a:pt x="647780" y="353793"/>
                </a:moveTo>
                <a:cubicBezTo>
                  <a:pt x="563980" y="353793"/>
                  <a:pt x="502854" y="368576"/>
                  <a:pt x="464400" y="398141"/>
                </a:cubicBezTo>
                <a:cubicBezTo>
                  <a:pt x="425947" y="427707"/>
                  <a:pt x="406720" y="484571"/>
                  <a:pt x="406720" y="568733"/>
                </a:cubicBezTo>
                <a:lnTo>
                  <a:pt x="406720" y="643826"/>
                </a:lnTo>
                <a:lnTo>
                  <a:pt x="626558" y="643826"/>
                </a:lnTo>
                <a:lnTo>
                  <a:pt x="626558" y="571454"/>
                </a:lnTo>
                <a:cubicBezTo>
                  <a:pt x="626558" y="537716"/>
                  <a:pt x="629369" y="515678"/>
                  <a:pt x="634992" y="505339"/>
                </a:cubicBezTo>
                <a:cubicBezTo>
                  <a:pt x="640615" y="495000"/>
                  <a:pt x="651044" y="489831"/>
                  <a:pt x="666281" y="489831"/>
                </a:cubicBezTo>
                <a:cubicBezTo>
                  <a:pt x="679703" y="489831"/>
                  <a:pt x="689589" y="494728"/>
                  <a:pt x="695937" y="504523"/>
                </a:cubicBezTo>
                <a:cubicBezTo>
                  <a:pt x="702285" y="514318"/>
                  <a:pt x="705460" y="534633"/>
                  <a:pt x="705460" y="565468"/>
                </a:cubicBezTo>
                <a:lnTo>
                  <a:pt x="705460" y="614442"/>
                </a:lnTo>
                <a:cubicBezTo>
                  <a:pt x="705460" y="643101"/>
                  <a:pt x="702739" y="664141"/>
                  <a:pt x="697297" y="677564"/>
                </a:cubicBezTo>
                <a:cubicBezTo>
                  <a:pt x="691856" y="690986"/>
                  <a:pt x="682968" y="699693"/>
                  <a:pt x="670634" y="703683"/>
                </a:cubicBezTo>
                <a:cubicBezTo>
                  <a:pt x="658300" y="707674"/>
                  <a:pt x="626013" y="709669"/>
                  <a:pt x="573775" y="709669"/>
                </a:cubicBezTo>
                <a:lnTo>
                  <a:pt x="573775" y="837545"/>
                </a:lnTo>
                <a:cubicBezTo>
                  <a:pt x="616581" y="838270"/>
                  <a:pt x="645422" y="841082"/>
                  <a:pt x="660295" y="845979"/>
                </a:cubicBezTo>
                <a:cubicBezTo>
                  <a:pt x="675169" y="850876"/>
                  <a:pt x="686414" y="861125"/>
                  <a:pt x="694033" y="876724"/>
                </a:cubicBezTo>
                <a:cubicBezTo>
                  <a:pt x="701651" y="892323"/>
                  <a:pt x="705460" y="916991"/>
                  <a:pt x="705460" y="950729"/>
                </a:cubicBezTo>
                <a:lnTo>
                  <a:pt x="705460" y="1011674"/>
                </a:lnTo>
                <a:cubicBezTo>
                  <a:pt x="705460" y="1066814"/>
                  <a:pt x="702739" y="1100915"/>
                  <a:pt x="697297" y="1113974"/>
                </a:cubicBezTo>
                <a:cubicBezTo>
                  <a:pt x="691856" y="1127034"/>
                  <a:pt x="680610" y="1133564"/>
                  <a:pt x="663560" y="1133564"/>
                </a:cubicBezTo>
                <a:cubicBezTo>
                  <a:pt x="647961" y="1133564"/>
                  <a:pt x="637894" y="1128394"/>
                  <a:pt x="633359" y="1118056"/>
                </a:cubicBezTo>
                <a:cubicBezTo>
                  <a:pt x="628825" y="1107717"/>
                  <a:pt x="626558" y="1083502"/>
                  <a:pt x="626558" y="1045411"/>
                </a:cubicBezTo>
                <a:lnTo>
                  <a:pt x="626558" y="902299"/>
                </a:lnTo>
                <a:lnTo>
                  <a:pt x="406720" y="902299"/>
                </a:lnTo>
                <a:lnTo>
                  <a:pt x="406720" y="971950"/>
                </a:lnTo>
                <a:cubicBezTo>
                  <a:pt x="406720" y="1055750"/>
                  <a:pt x="412978" y="1114609"/>
                  <a:pt x="425493" y="1148528"/>
                </a:cubicBezTo>
                <a:cubicBezTo>
                  <a:pt x="438009" y="1182447"/>
                  <a:pt x="464128" y="1211106"/>
                  <a:pt x="503851" y="1234504"/>
                </a:cubicBezTo>
                <a:cubicBezTo>
                  <a:pt x="543574" y="1257903"/>
                  <a:pt x="598262" y="1269602"/>
                  <a:pt x="667913" y="1269602"/>
                </a:cubicBezTo>
                <a:cubicBezTo>
                  <a:pt x="729221" y="1269602"/>
                  <a:pt x="779465" y="1259530"/>
                  <a:pt x="818644" y="1239385"/>
                </a:cubicBezTo>
                <a:cubicBezTo>
                  <a:pt x="857823" y="1219240"/>
                  <a:pt x="885393" y="1189840"/>
                  <a:pt x="901355" y="1151185"/>
                </a:cubicBezTo>
                <a:cubicBezTo>
                  <a:pt x="917317" y="1112530"/>
                  <a:pt x="925297" y="1058179"/>
                  <a:pt x="925297" y="988131"/>
                </a:cubicBezTo>
                <a:cubicBezTo>
                  <a:pt x="925297" y="893760"/>
                  <a:pt x="917135" y="833780"/>
                  <a:pt x="900811" y="808190"/>
                </a:cubicBezTo>
                <a:cubicBezTo>
                  <a:pt x="884486" y="782601"/>
                  <a:pt x="859636" y="764180"/>
                  <a:pt x="826262" y="752929"/>
                </a:cubicBezTo>
                <a:cubicBezTo>
                  <a:pt x="859999" y="734802"/>
                  <a:pt x="883579" y="714772"/>
                  <a:pt x="897002" y="692838"/>
                </a:cubicBezTo>
                <a:cubicBezTo>
                  <a:pt x="910424" y="670905"/>
                  <a:pt x="917135" y="635287"/>
                  <a:pt x="917135" y="585985"/>
                </a:cubicBezTo>
                <a:cubicBezTo>
                  <a:pt x="917135" y="513119"/>
                  <a:pt x="898453" y="456204"/>
                  <a:pt x="861087" y="415240"/>
                </a:cubicBezTo>
                <a:cubicBezTo>
                  <a:pt x="823722" y="374275"/>
                  <a:pt x="752620" y="353793"/>
                  <a:pt x="647780" y="353793"/>
                </a:cubicBezTo>
                <a:close/>
                <a:moveTo>
                  <a:pt x="713793" y="0"/>
                </a:moveTo>
                <a:lnTo>
                  <a:pt x="1427586" y="356896"/>
                </a:lnTo>
                <a:lnTo>
                  <a:pt x="1427586" y="1299103"/>
                </a:lnTo>
                <a:lnTo>
                  <a:pt x="713793" y="1656000"/>
                </a:lnTo>
                <a:lnTo>
                  <a:pt x="0" y="1299103"/>
                </a:lnTo>
                <a:lnTo>
                  <a:pt x="0" y="356896"/>
                </a:lnTo>
                <a:lnTo>
                  <a:pt x="713793" y="0"/>
                </a:lnTo>
                <a:close/>
              </a:path>
            </a:pathLst>
          </a:custGeom>
          <a:solidFill>
            <a:schemeClr val="bg1">
              <a:alpha val="59999"/>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文本框 14"/>
          <p:cNvSpPr txBox="1"/>
          <p:nvPr/>
        </p:nvSpPr>
        <p:spPr bwMode="auto">
          <a:xfrm>
            <a:off x="3924299" y="1563688"/>
            <a:ext cx="5801591" cy="707886"/>
          </a:xfrm>
          <a:prstGeom prst="rect">
            <a:avLst/>
          </a:prstGeom>
          <a:noFill/>
        </p:spPr>
        <p:txBody>
          <a:bodyPr wrap="square">
            <a:spAutoFit/>
          </a:bodyPr>
          <a:lstStyle/>
          <a:p>
            <a:pPr defTabSz="685754" eaLnBrk="1" fontAlgn="auto" hangingPunct="1">
              <a:spcBef>
                <a:spcPts val="0"/>
              </a:spcBef>
              <a:spcAft>
                <a:spcPts val="0"/>
              </a:spcAft>
              <a:defRPr/>
            </a:pPr>
            <a:r>
              <a:rPr lang="en-US" altLang="zh-CN" sz="4000" dirty="0">
                <a:solidFill>
                  <a:schemeClr val="bg1">
                    <a:lumMod val="95000"/>
                  </a:schemeClr>
                </a:solidFill>
                <a:cs typeface="Arial" pitchFamily="34" charset="0"/>
              </a:rPr>
              <a:t>Nowadays Trends</a:t>
            </a:r>
            <a:endParaRPr lang="zh-CN" altLang="en-US" sz="4000" baseline="-3000" dirty="0">
              <a:solidFill>
                <a:schemeClr val="bg1">
                  <a:lumMod val="95000"/>
                </a:schemeClr>
              </a:solidFill>
              <a:cs typeface="Arial" pitchFamily="34" charset="0"/>
            </a:endParaRPr>
          </a:p>
        </p:txBody>
      </p:sp>
      <p:sp>
        <p:nvSpPr>
          <p:cNvPr id="8" name="TextBox 111"/>
          <p:cNvSpPr txBox="1">
            <a:spLocks noChangeArrowheads="1"/>
          </p:cNvSpPr>
          <p:nvPr/>
        </p:nvSpPr>
        <p:spPr bwMode="auto">
          <a:xfrm>
            <a:off x="3924300" y="2344738"/>
            <a:ext cx="4630882" cy="2525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29" tIns="34263" rIns="68529" bIns="34263">
            <a:spAutoFit/>
          </a:bodyPr>
          <a:lstStyle>
            <a:lvl1pPr>
              <a:defRPr>
                <a:solidFill>
                  <a:schemeClr val="tx1"/>
                </a:solidFill>
                <a:latin typeface="Lao UI" panose="020B0502040204020203" pitchFamily="34" charset="0"/>
                <a:ea typeface="微软雅黑" panose="020B0503020204020204" pitchFamily="34" charset="-122"/>
              </a:defRPr>
            </a:lvl1pPr>
            <a:lvl2pPr marL="742950" indent="-285750">
              <a:defRPr>
                <a:solidFill>
                  <a:schemeClr val="tx1"/>
                </a:solidFill>
                <a:latin typeface="Lao UI" panose="020B0502040204020203" pitchFamily="34" charset="0"/>
                <a:ea typeface="微软雅黑" panose="020B0503020204020204" pitchFamily="34" charset="-122"/>
              </a:defRPr>
            </a:lvl2pPr>
            <a:lvl3pPr marL="1143000" indent="-228600">
              <a:defRPr>
                <a:solidFill>
                  <a:schemeClr val="tx1"/>
                </a:solidFill>
                <a:latin typeface="Lao UI" panose="020B0502040204020203" pitchFamily="34" charset="0"/>
                <a:ea typeface="微软雅黑" panose="020B0503020204020204" pitchFamily="34" charset="-122"/>
              </a:defRPr>
            </a:lvl3pPr>
            <a:lvl4pPr marL="1600200" indent="-228600">
              <a:defRPr>
                <a:solidFill>
                  <a:schemeClr val="tx1"/>
                </a:solidFill>
                <a:latin typeface="Lao UI" panose="020B0502040204020203" pitchFamily="34" charset="0"/>
                <a:ea typeface="微软雅黑" panose="020B0503020204020204" pitchFamily="34" charset="-122"/>
              </a:defRPr>
            </a:lvl4pPr>
            <a:lvl5pPr marL="2057400" indent="-228600">
              <a:defRPr>
                <a:solidFill>
                  <a:schemeClr val="tx1"/>
                </a:solidFill>
                <a:latin typeface="Lao UI" panose="020B0502040204020203"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Lao UI" panose="020B0502040204020203" pitchFamily="34" charset="0"/>
                <a:ea typeface="微软雅黑" panose="020B0503020204020204" pitchFamily="34" charset="-122"/>
              </a:defRPr>
            </a:lvl9pPr>
          </a:lstStyle>
          <a:p>
            <a:pPr marL="171450" indent="-171450" defTabSz="685754" eaLnBrk="1" fontAlgn="auto" hangingPunct="1">
              <a:lnSpc>
                <a:spcPct val="120000"/>
              </a:lnSpc>
              <a:spcBef>
                <a:spcPts val="0"/>
              </a:spcBef>
              <a:spcAft>
                <a:spcPts val="0"/>
              </a:spcAft>
              <a:buFont typeface="Arial" panose="020B0604020202020204" pitchFamily="34" charset="0"/>
              <a:buChar char="•"/>
              <a:defRPr/>
            </a:pP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Nowadays Marketer don’t only care about sales data like CRM. They care more about how to use 1</a:t>
            </a:r>
            <a:r>
              <a:rPr lang="en-US" altLang="zh-CN" sz="1050" baseline="300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st</a:t>
            </a: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,2</a:t>
            </a:r>
            <a:r>
              <a:rPr lang="en-US" altLang="zh-CN" sz="1050" baseline="300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nd</a:t>
            </a: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,3</a:t>
            </a:r>
            <a:r>
              <a:rPr lang="en-US" altLang="zh-CN" sz="1050" baseline="300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rd</a:t>
            </a: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 data help choose selected audiences and dispatch creative, and care about the relationship between Sales and Site UX, Channel Strategies, Audience, and even Creatives to motivate a smart marketing with data-driven tech.</a:t>
            </a:r>
          </a:p>
          <a:p>
            <a:pPr marL="171450" indent="-171450" defTabSz="685754" eaLnBrk="1" fontAlgn="auto" hangingPunct="1">
              <a:lnSpc>
                <a:spcPct val="120000"/>
              </a:lnSpc>
              <a:spcBef>
                <a:spcPts val="0"/>
              </a:spcBef>
              <a:spcAft>
                <a:spcPts val="0"/>
              </a:spcAft>
              <a:buFont typeface="Arial" panose="020B0604020202020204" pitchFamily="34" charset="0"/>
              <a:buChar char="•"/>
              <a:defRPr/>
            </a:pP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Therefore, more marketing tools are made for marketers like, Web Analytics Tool for Site UX, DMP for new leads, CDP for repeated marketing and sales.</a:t>
            </a:r>
          </a:p>
          <a:p>
            <a:pPr marL="171450" indent="-171450" defTabSz="685754" eaLnBrk="1" fontAlgn="auto" hangingPunct="1">
              <a:lnSpc>
                <a:spcPct val="120000"/>
              </a:lnSpc>
              <a:spcBef>
                <a:spcPts val="0"/>
              </a:spcBef>
              <a:spcAft>
                <a:spcPts val="0"/>
              </a:spcAft>
              <a:buFont typeface="Arial" panose="020B0604020202020204" pitchFamily="34" charset="0"/>
              <a:buChar char="•"/>
              <a:defRPr/>
            </a:pPr>
            <a:r>
              <a:rPr lang="en-US" altLang="zh-CN" sz="1050" dirty="0">
                <a:solidFill>
                  <a:schemeClr val="bg1"/>
                </a:solidFill>
                <a:latin typeface="华文细黑" panose="02010600040101010101" pitchFamily="2" charset="-122"/>
                <a:ea typeface="华文细黑" panose="02010600040101010101" pitchFamily="2" charset="-122"/>
                <a:cs typeface="Arial" panose="020B0604020202020204" pitchFamily="34" charset="0"/>
              </a:rPr>
              <a:t>But there is a lack of a tool or a solution which make creatives design bound with  sales performance and in return help markets choose suitable creative team for next marketing activities. </a:t>
            </a:r>
          </a:p>
          <a:p>
            <a:pPr defTabSz="685754" eaLnBrk="1" fontAlgn="auto" hangingPunct="1">
              <a:lnSpc>
                <a:spcPct val="120000"/>
              </a:lnSpc>
              <a:spcBef>
                <a:spcPts val="0"/>
              </a:spcBef>
              <a:spcAft>
                <a:spcPts val="0"/>
              </a:spcAft>
              <a:defRPr/>
            </a:pPr>
            <a:endParaRPr lang="zh-CN" altLang="en-US" sz="1050" baseline="-30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extLst>
      <p:ext uri="{BB962C8B-B14F-4D97-AF65-F5344CB8AC3E}">
        <p14:creationId xmlns:p14="http://schemas.microsoft.com/office/powerpoint/2010/main" val="699728465"/>
      </p:ext>
    </p:extLst>
  </p:cSld>
  <p:clrMapOvr>
    <a:masterClrMapping/>
  </p:clrMapOvr>
  <p:transition spd="slow" advClick="0" advTm="4733">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250" fill="hold"/>
                                        <p:tgtEl>
                                          <p:spTgt spid="10"/>
                                        </p:tgtEl>
                                        <p:attrNameLst>
                                          <p:attrName>ppt_w</p:attrName>
                                        </p:attrNameLst>
                                      </p:cBhvr>
                                      <p:tavLst>
                                        <p:tav tm="0">
                                          <p:val>
                                            <p:fltVal val="0"/>
                                          </p:val>
                                        </p:tav>
                                        <p:tav tm="100000">
                                          <p:val>
                                            <p:strVal val="#ppt_w"/>
                                          </p:val>
                                        </p:tav>
                                      </p:tavLst>
                                    </p:anim>
                                    <p:anim calcmode="lin" valueType="num">
                                      <p:cBhvr>
                                        <p:cTn id="8" dur="250" fill="hold"/>
                                        <p:tgtEl>
                                          <p:spTgt spid="10"/>
                                        </p:tgtEl>
                                        <p:attrNameLst>
                                          <p:attrName>ppt_h</p:attrName>
                                        </p:attrNameLst>
                                      </p:cBhvr>
                                      <p:tavLst>
                                        <p:tav tm="0">
                                          <p:val>
                                            <p:fltVal val="0"/>
                                          </p:val>
                                        </p:tav>
                                        <p:tav tm="100000">
                                          <p:val>
                                            <p:strVal val="#ppt_h"/>
                                          </p:val>
                                        </p:tav>
                                      </p:tavLst>
                                    </p:anim>
                                    <p:animEffect transition="in" filter="fade">
                                      <p:cBhvr>
                                        <p:cTn id="9" dur="250"/>
                                        <p:tgtEl>
                                          <p:spTgt spid="10"/>
                                        </p:tgtEl>
                                      </p:cBhvr>
                                    </p:animEffect>
                                  </p:childTnLst>
                                </p:cTn>
                              </p:par>
                              <p:par>
                                <p:cTn id="10" presetID="6" presetClass="emph" presetSubtype="0" decel="100000" fill="hold" grpId="1" nodeType="withEffect">
                                  <p:stCondLst>
                                    <p:cond delay="200"/>
                                  </p:stCondLst>
                                  <p:childTnLst>
                                    <p:animScale>
                                      <p:cBhvr>
                                        <p:cTn id="11" dur="250" fill="hold"/>
                                        <p:tgtEl>
                                          <p:spTgt spid="10"/>
                                        </p:tgtEl>
                                      </p:cBhvr>
                                      <p:by x="110000" y="110000"/>
                                    </p:animScale>
                                  </p:childTnLst>
                                </p:cTn>
                              </p:par>
                              <p:par>
                                <p:cTn id="12" presetID="6" presetClass="emph" presetSubtype="0" decel="100000" fill="hold" grpId="2" nodeType="withEffect">
                                  <p:stCondLst>
                                    <p:cond delay="300"/>
                                  </p:stCondLst>
                                  <p:childTnLst>
                                    <p:animScale>
                                      <p:cBhvr>
                                        <p:cTn id="13" dur="250" fill="hold"/>
                                        <p:tgtEl>
                                          <p:spTgt spid="10"/>
                                        </p:tgtEl>
                                      </p:cBhvr>
                                      <p:by x="91000" y="91000"/>
                                    </p:animScale>
                                  </p:childTnLst>
                                </p:cTn>
                              </p:par>
                            </p:childTnLst>
                          </p:cTn>
                        </p:par>
                        <p:par>
                          <p:cTn id="14" fill="hold" nodeType="afterGroup">
                            <p:stCondLst>
                              <p:cond delay="550"/>
                            </p:stCondLst>
                            <p:childTnLst>
                              <p:par>
                                <p:cTn id="15" presetID="2" presetClass="entr" presetSubtype="6" decel="10000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400" fill="hold"/>
                                        <p:tgtEl>
                                          <p:spTgt spid="11"/>
                                        </p:tgtEl>
                                        <p:attrNameLst>
                                          <p:attrName>ppt_x</p:attrName>
                                        </p:attrNameLst>
                                      </p:cBhvr>
                                      <p:tavLst>
                                        <p:tav tm="0">
                                          <p:val>
                                            <p:strVal val="1+#ppt_w/2"/>
                                          </p:val>
                                        </p:tav>
                                        <p:tav tm="100000">
                                          <p:val>
                                            <p:strVal val="#ppt_x"/>
                                          </p:val>
                                        </p:tav>
                                      </p:tavLst>
                                    </p:anim>
                                    <p:anim calcmode="lin" valueType="num">
                                      <p:cBhvr additive="base">
                                        <p:cTn id="18" dur="400" fill="hold"/>
                                        <p:tgtEl>
                                          <p:spTgt spid="11"/>
                                        </p:tgtEl>
                                        <p:attrNameLst>
                                          <p:attrName>ppt_y</p:attrName>
                                        </p:attrNameLst>
                                      </p:cBhvr>
                                      <p:tavLst>
                                        <p:tav tm="0">
                                          <p:val>
                                            <p:strVal val="1+#ppt_h/2"/>
                                          </p:val>
                                        </p:tav>
                                        <p:tav tm="100000">
                                          <p:val>
                                            <p:strVal val="#ppt_y"/>
                                          </p:val>
                                        </p:tav>
                                      </p:tavLst>
                                    </p:anim>
                                  </p:childTnLst>
                                </p:cTn>
                              </p:par>
                              <p:par>
                                <p:cTn id="19" presetID="2" presetClass="entr" presetSubtype="9" decel="100000" fill="hold" grpId="0" nodeType="withEffect">
                                  <p:stCondLst>
                                    <p:cond delay="15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400" fill="hold"/>
                                        <p:tgtEl>
                                          <p:spTgt spid="13"/>
                                        </p:tgtEl>
                                        <p:attrNameLst>
                                          <p:attrName>ppt_x</p:attrName>
                                        </p:attrNameLst>
                                      </p:cBhvr>
                                      <p:tavLst>
                                        <p:tav tm="0">
                                          <p:val>
                                            <p:strVal val="0-#ppt_w/2"/>
                                          </p:val>
                                        </p:tav>
                                        <p:tav tm="100000">
                                          <p:val>
                                            <p:strVal val="#ppt_x"/>
                                          </p:val>
                                        </p:tav>
                                      </p:tavLst>
                                    </p:anim>
                                    <p:anim calcmode="lin" valueType="num">
                                      <p:cBhvr additive="base">
                                        <p:cTn id="22" dur="400" fill="hold"/>
                                        <p:tgtEl>
                                          <p:spTgt spid="13"/>
                                        </p:tgtEl>
                                        <p:attrNameLst>
                                          <p:attrName>ppt_y</p:attrName>
                                        </p:attrNameLst>
                                      </p:cBhvr>
                                      <p:tavLst>
                                        <p:tav tm="0">
                                          <p:val>
                                            <p:strVal val="0-#ppt_h/2"/>
                                          </p:val>
                                        </p:tav>
                                        <p:tav tm="100000">
                                          <p:val>
                                            <p:strVal val="#ppt_y"/>
                                          </p:val>
                                        </p:tav>
                                      </p:tavLst>
                                    </p:anim>
                                  </p:childTnLst>
                                </p:cTn>
                              </p:par>
                              <p:par>
                                <p:cTn id="23" presetID="2" presetClass="entr" presetSubtype="12" decel="100000" fill="hold" grpId="0" nodeType="withEffect">
                                  <p:stCondLst>
                                    <p:cond delay="3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400" fill="hold"/>
                                        <p:tgtEl>
                                          <p:spTgt spid="12"/>
                                        </p:tgtEl>
                                        <p:attrNameLst>
                                          <p:attrName>ppt_x</p:attrName>
                                        </p:attrNameLst>
                                      </p:cBhvr>
                                      <p:tavLst>
                                        <p:tav tm="0">
                                          <p:val>
                                            <p:strVal val="0-#ppt_w/2"/>
                                          </p:val>
                                        </p:tav>
                                        <p:tav tm="100000">
                                          <p:val>
                                            <p:strVal val="#ppt_x"/>
                                          </p:val>
                                        </p:tav>
                                      </p:tavLst>
                                    </p:anim>
                                    <p:anim calcmode="lin" valueType="num">
                                      <p:cBhvr additive="base">
                                        <p:cTn id="26" dur="400" fill="hold"/>
                                        <p:tgtEl>
                                          <p:spTgt spid="12"/>
                                        </p:tgtEl>
                                        <p:attrNameLst>
                                          <p:attrName>ppt_y</p:attrName>
                                        </p:attrNameLst>
                                      </p:cBhvr>
                                      <p:tavLst>
                                        <p:tav tm="0">
                                          <p:val>
                                            <p:strVal val="1+#ppt_h/2"/>
                                          </p:val>
                                        </p:tav>
                                        <p:tav tm="100000">
                                          <p:val>
                                            <p:strVal val="#ppt_y"/>
                                          </p:val>
                                        </p:tav>
                                      </p:tavLst>
                                    </p:anim>
                                  </p:childTnLst>
                                </p:cTn>
                              </p:par>
                            </p:childTnLst>
                          </p:cTn>
                        </p:par>
                        <p:par>
                          <p:cTn id="27" fill="hold" nodeType="afterGroup">
                            <p:stCondLst>
                              <p:cond delay="1250"/>
                            </p:stCondLst>
                            <p:childTnLst>
                              <p:par>
                                <p:cTn id="28" presetID="2" presetClass="entr" presetSubtype="1" decel="10000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500" fill="hold"/>
                                        <p:tgtEl>
                                          <p:spTgt spid="15"/>
                                        </p:tgtEl>
                                        <p:attrNameLst>
                                          <p:attrName>ppt_x</p:attrName>
                                        </p:attrNameLst>
                                      </p:cBhvr>
                                      <p:tavLst>
                                        <p:tav tm="0">
                                          <p:val>
                                            <p:strVal val="#ppt_x"/>
                                          </p:val>
                                        </p:tav>
                                        <p:tav tm="100000">
                                          <p:val>
                                            <p:strVal val="#ppt_x"/>
                                          </p:val>
                                        </p:tav>
                                      </p:tavLst>
                                    </p:anim>
                                    <p:anim calcmode="lin" valueType="num">
                                      <p:cBhvr additive="base">
                                        <p:cTn id="31" dur="500" fill="hold"/>
                                        <p:tgtEl>
                                          <p:spTgt spid="15"/>
                                        </p:tgtEl>
                                        <p:attrNameLst>
                                          <p:attrName>ppt_y</p:attrName>
                                        </p:attrNameLst>
                                      </p:cBhvr>
                                      <p:tavLst>
                                        <p:tav tm="0">
                                          <p:val>
                                            <p:strVal val="0-#ppt_h/2"/>
                                          </p:val>
                                        </p:tav>
                                        <p:tav tm="100000">
                                          <p:val>
                                            <p:strVal val="#ppt_y"/>
                                          </p:val>
                                        </p:tav>
                                      </p:tavLst>
                                    </p:anim>
                                  </p:childTnLst>
                                </p:cTn>
                              </p:par>
                            </p:childTnLst>
                          </p:cTn>
                        </p:par>
                        <p:par>
                          <p:cTn id="32" fill="hold">
                            <p:stCondLst>
                              <p:cond delay="1750"/>
                            </p:stCondLst>
                            <p:childTnLst>
                              <p:par>
                                <p:cTn id="33" presetID="10" presetClass="entr" presetSubtype="0" fill="hold" grpId="0" nodeType="afterEffect">
                                  <p:stCondLst>
                                    <p:cond delay="0"/>
                                  </p:stCondLst>
                                  <p:iterate type="lt">
                                    <p:tmPct val="10000"/>
                                  </p:iterate>
                                  <p:childTnLst>
                                    <p:set>
                                      <p:cBhvr>
                                        <p:cTn id="34" dur="1" fill="hold">
                                          <p:stCondLst>
                                            <p:cond delay="0"/>
                                          </p:stCondLst>
                                        </p:cTn>
                                        <p:tgtEl>
                                          <p:spTgt spid="8"/>
                                        </p:tgtEl>
                                        <p:attrNameLst>
                                          <p:attrName>style.visibility</p:attrName>
                                        </p:attrNameLst>
                                      </p:cBhvr>
                                      <p:to>
                                        <p:strVal val="visible"/>
                                      </p:to>
                                    </p:set>
                                    <p:animEffect transition="in" filter="fade">
                                      <p:cBhvr>
                                        <p:cTn id="35" dur="1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0" grpId="0" animBg="1"/>
      <p:bldP spid="10" grpId="1" animBg="1"/>
      <p:bldP spid="10" grpId="2" animBg="1"/>
      <p:bldP spid="15"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015977" y="383986"/>
            <a:ext cx="2858475" cy="292388"/>
          </a:xfrm>
          <a:prstGeom prst="rect">
            <a:avLst/>
          </a:prstGeom>
          <a:noFill/>
        </p:spPr>
        <p:txBody>
          <a:bodyPr wrap="none" rtlCol="0">
            <a:spAutoFit/>
          </a:bodyPr>
          <a:lstStyle/>
          <a:p>
            <a:r>
              <a:rPr lang="en-US" altLang="zh-CN" dirty="0">
                <a:solidFill>
                  <a:schemeClr val="bg1"/>
                </a:solidFill>
              </a:rPr>
              <a:t>Performance Marketing Lifecycle</a:t>
            </a:r>
            <a:endParaRPr lang="zh-CN" altLang="en-US" dirty="0">
              <a:solidFill>
                <a:schemeClr val="bg1"/>
              </a:solidFill>
            </a:endParaRPr>
          </a:p>
        </p:txBody>
      </p:sp>
      <p:grpSp>
        <p:nvGrpSpPr>
          <p:cNvPr id="33" name="组合 32"/>
          <p:cNvGrpSpPr/>
          <p:nvPr/>
        </p:nvGrpSpPr>
        <p:grpSpPr>
          <a:xfrm>
            <a:off x="250767" y="1241197"/>
            <a:ext cx="4640559" cy="3431977"/>
            <a:chOff x="325582" y="696677"/>
            <a:chExt cx="4640559" cy="3431977"/>
          </a:xfrm>
        </p:grpSpPr>
        <p:sp>
          <p:nvSpPr>
            <p:cNvPr id="3" name="椭圆 2"/>
            <p:cNvSpPr/>
            <p:nvPr/>
          </p:nvSpPr>
          <p:spPr>
            <a:xfrm>
              <a:off x="325582" y="1336963"/>
              <a:ext cx="1482436" cy="1239982"/>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Creatives</a:t>
              </a:r>
              <a:endParaRPr lang="zh-CN" altLang="en-US" dirty="0"/>
            </a:p>
          </p:txBody>
        </p:sp>
        <p:sp>
          <p:nvSpPr>
            <p:cNvPr id="4" name="椭圆 3"/>
            <p:cNvSpPr/>
            <p:nvPr/>
          </p:nvSpPr>
          <p:spPr>
            <a:xfrm>
              <a:off x="3483705" y="1219200"/>
              <a:ext cx="1482436" cy="1239982"/>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Marketing</a:t>
              </a:r>
              <a:endParaRPr lang="zh-CN" altLang="en-US" dirty="0"/>
            </a:p>
          </p:txBody>
        </p:sp>
        <p:sp>
          <p:nvSpPr>
            <p:cNvPr id="5" name="椭圆 4"/>
            <p:cNvSpPr/>
            <p:nvPr/>
          </p:nvSpPr>
          <p:spPr>
            <a:xfrm>
              <a:off x="1808018" y="2888672"/>
              <a:ext cx="1675687" cy="1239982"/>
            </a:xfrm>
            <a:prstGeom prst="ellips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Commerce End</a:t>
              </a:r>
              <a:endParaRPr lang="zh-CN" altLang="en-US" dirty="0"/>
            </a:p>
          </p:txBody>
        </p:sp>
        <p:cxnSp>
          <p:nvCxnSpPr>
            <p:cNvPr id="7" name="曲线连接符 6"/>
            <p:cNvCxnSpPr>
              <a:stCxn id="3" idx="7"/>
              <a:endCxn id="4" idx="0"/>
            </p:cNvCxnSpPr>
            <p:nvPr/>
          </p:nvCxnSpPr>
          <p:spPr>
            <a:xfrm rot="5400000" flipH="1" flipV="1">
              <a:off x="2758244" y="51876"/>
              <a:ext cx="299354" cy="2634003"/>
            </a:xfrm>
            <a:prstGeom prst="curvedConnector3">
              <a:avLst>
                <a:gd name="adj1" fmla="val 176364"/>
              </a:avLst>
            </a:prstGeom>
            <a:ln w="15875">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8" name="曲线连接符 7"/>
            <p:cNvCxnSpPr>
              <a:stCxn id="4" idx="5"/>
              <a:endCxn id="5" idx="6"/>
            </p:cNvCxnSpPr>
            <p:nvPr/>
          </p:nvCxnSpPr>
          <p:spPr>
            <a:xfrm rot="5400000">
              <a:off x="3500838" y="2260458"/>
              <a:ext cx="1231072" cy="1265338"/>
            </a:xfrm>
            <a:prstGeom prst="curvedConnector2">
              <a:avLst/>
            </a:prstGeom>
            <a:ln w="15875">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1" name="曲线连接符 10"/>
            <p:cNvCxnSpPr>
              <a:stCxn id="5" idx="2"/>
              <a:endCxn id="3" idx="4"/>
            </p:cNvCxnSpPr>
            <p:nvPr/>
          </p:nvCxnSpPr>
          <p:spPr>
            <a:xfrm rot="10800000">
              <a:off x="1066800" y="2576945"/>
              <a:ext cx="741218" cy="931718"/>
            </a:xfrm>
            <a:prstGeom prst="curvedConnector2">
              <a:avLst/>
            </a:prstGeom>
            <a:ln w="15875">
              <a:prstDash val="lgDash"/>
              <a:tailEnd type="triangle"/>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2253766" y="696677"/>
              <a:ext cx="574196" cy="307777"/>
            </a:xfrm>
            <a:prstGeom prst="rect">
              <a:avLst/>
            </a:prstGeom>
          </p:spPr>
          <p:txBody>
            <a:bodyPr wrap="none">
              <a:spAutoFit/>
            </a:bodyPr>
            <a:lstStyle/>
            <a:p>
              <a:pPr algn="r"/>
              <a:r>
                <a:rPr lang="en-US" altLang="zh-CN" sz="1400" dirty="0">
                  <a:solidFill>
                    <a:schemeClr val="bg1"/>
                  </a:solidFill>
                  <a:ea typeface="Microsoft YaHei" panose="020B0503020204020204" pitchFamily="34" charset="-122"/>
                </a:rPr>
                <a:t>(1-1)</a:t>
              </a:r>
              <a:endParaRPr lang="zh-CN" altLang="en-US" dirty="0">
                <a:solidFill>
                  <a:schemeClr val="bg1"/>
                </a:solidFill>
              </a:endParaRPr>
            </a:p>
          </p:txBody>
        </p:sp>
        <p:sp>
          <p:nvSpPr>
            <p:cNvPr id="18" name="矩形 17"/>
            <p:cNvSpPr/>
            <p:nvPr/>
          </p:nvSpPr>
          <p:spPr>
            <a:xfrm>
              <a:off x="4170941" y="3125236"/>
              <a:ext cx="548548" cy="292388"/>
            </a:xfrm>
            <a:prstGeom prst="rect">
              <a:avLst/>
            </a:prstGeom>
          </p:spPr>
          <p:txBody>
            <a:bodyPr wrap="none">
              <a:spAutoFit/>
            </a:bodyPr>
            <a:lstStyle/>
            <a:p>
              <a:pPr algn="r"/>
              <a:r>
                <a:rPr lang="en-US" altLang="zh-CN" dirty="0">
                  <a:solidFill>
                    <a:schemeClr val="bg1"/>
                  </a:solidFill>
                </a:rPr>
                <a:t>(1-2)</a:t>
              </a:r>
              <a:endParaRPr lang="zh-CN" altLang="en-US" dirty="0">
                <a:solidFill>
                  <a:schemeClr val="bg1"/>
                </a:solidFill>
              </a:endParaRPr>
            </a:p>
          </p:txBody>
        </p:sp>
        <p:sp>
          <p:nvSpPr>
            <p:cNvPr id="19" name="矩形 18"/>
            <p:cNvSpPr/>
            <p:nvPr/>
          </p:nvSpPr>
          <p:spPr>
            <a:xfrm>
              <a:off x="674726" y="3050452"/>
              <a:ext cx="548548" cy="292388"/>
            </a:xfrm>
            <a:prstGeom prst="rect">
              <a:avLst/>
            </a:prstGeom>
          </p:spPr>
          <p:txBody>
            <a:bodyPr wrap="none">
              <a:spAutoFit/>
            </a:bodyPr>
            <a:lstStyle/>
            <a:p>
              <a:pPr algn="r"/>
              <a:r>
                <a:rPr lang="en-US" altLang="zh-CN" dirty="0">
                  <a:solidFill>
                    <a:schemeClr val="bg1"/>
                  </a:solidFill>
                </a:rPr>
                <a:t>(1-3)</a:t>
              </a:r>
              <a:endParaRPr lang="zh-CN" altLang="en-US" dirty="0">
                <a:solidFill>
                  <a:schemeClr val="bg1"/>
                </a:solidFill>
              </a:endParaRPr>
            </a:p>
          </p:txBody>
        </p:sp>
        <p:cxnSp>
          <p:nvCxnSpPr>
            <p:cNvPr id="21" name="曲线连接符 20"/>
            <p:cNvCxnSpPr>
              <a:stCxn id="4" idx="4"/>
              <a:endCxn id="5" idx="7"/>
            </p:cNvCxnSpPr>
            <p:nvPr/>
          </p:nvCxnSpPr>
          <p:spPr>
            <a:xfrm rot="5400000">
              <a:off x="3426075" y="2271414"/>
              <a:ext cx="611081" cy="986617"/>
            </a:xfrm>
            <a:prstGeom prst="curvedConnector3">
              <a:avLst>
                <a:gd name="adj1" fmla="val 82875"/>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29" name="曲线连接符 28"/>
            <p:cNvCxnSpPr>
              <a:stCxn id="5" idx="0"/>
              <a:endCxn id="4" idx="3"/>
            </p:cNvCxnSpPr>
            <p:nvPr/>
          </p:nvCxnSpPr>
          <p:spPr>
            <a:xfrm rot="5400000" flipH="1" flipV="1">
              <a:off x="2867792" y="2055662"/>
              <a:ext cx="611081" cy="1054941"/>
            </a:xfrm>
            <a:prstGeom prst="curvedConnector3">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30" name="矩形 29"/>
            <p:cNvSpPr/>
            <p:nvPr/>
          </p:nvSpPr>
          <p:spPr>
            <a:xfrm>
              <a:off x="3657814" y="2631682"/>
              <a:ext cx="548548" cy="292388"/>
            </a:xfrm>
            <a:prstGeom prst="rect">
              <a:avLst/>
            </a:prstGeom>
          </p:spPr>
          <p:txBody>
            <a:bodyPr wrap="none">
              <a:spAutoFit/>
            </a:bodyPr>
            <a:lstStyle/>
            <a:p>
              <a:pPr algn="r"/>
              <a:r>
                <a:rPr lang="en-US" altLang="zh-CN" dirty="0">
                  <a:solidFill>
                    <a:schemeClr val="bg1"/>
                  </a:solidFill>
                </a:rPr>
                <a:t>(2-1)</a:t>
              </a:r>
              <a:endParaRPr lang="zh-CN" altLang="en-US" dirty="0">
                <a:solidFill>
                  <a:schemeClr val="bg1"/>
                </a:solidFill>
              </a:endParaRPr>
            </a:p>
          </p:txBody>
        </p:sp>
        <p:sp>
          <p:nvSpPr>
            <p:cNvPr id="31" name="矩形 30"/>
            <p:cNvSpPr/>
            <p:nvPr/>
          </p:nvSpPr>
          <p:spPr>
            <a:xfrm>
              <a:off x="2747938" y="2359295"/>
              <a:ext cx="548548" cy="292388"/>
            </a:xfrm>
            <a:prstGeom prst="rect">
              <a:avLst/>
            </a:prstGeom>
          </p:spPr>
          <p:txBody>
            <a:bodyPr wrap="none">
              <a:spAutoFit/>
            </a:bodyPr>
            <a:lstStyle/>
            <a:p>
              <a:pPr algn="r"/>
              <a:r>
                <a:rPr lang="en-US" altLang="zh-CN" dirty="0">
                  <a:solidFill>
                    <a:schemeClr val="bg1"/>
                  </a:solidFill>
                </a:rPr>
                <a:t>(2-2)</a:t>
              </a:r>
              <a:endParaRPr lang="zh-CN" altLang="en-US" dirty="0">
                <a:solidFill>
                  <a:schemeClr val="bg1"/>
                </a:solidFill>
              </a:endParaRPr>
            </a:p>
          </p:txBody>
        </p:sp>
      </p:grpSp>
      <p:sp>
        <p:nvSpPr>
          <p:cNvPr id="32" name="文本框 31"/>
          <p:cNvSpPr txBox="1"/>
          <p:nvPr/>
        </p:nvSpPr>
        <p:spPr>
          <a:xfrm>
            <a:off x="5219269" y="974143"/>
            <a:ext cx="3591628" cy="3693319"/>
          </a:xfrm>
          <a:prstGeom prst="rect">
            <a:avLst/>
          </a:prstGeom>
          <a:solidFill>
            <a:schemeClr val="bg1">
              <a:alpha val="20000"/>
            </a:schemeClr>
          </a:solidFill>
          <a:effectLst>
            <a:softEdge rad="31750"/>
          </a:effectLst>
        </p:spPr>
        <p:txBody>
          <a:bodyPr wrap="square" rtlCol="0">
            <a:spAutoFit/>
          </a:bodyPr>
          <a:lstStyle/>
          <a:p>
            <a:r>
              <a:rPr lang="en-US" altLang="zh-CN" dirty="0">
                <a:solidFill>
                  <a:schemeClr val="bg1"/>
                </a:solidFill>
              </a:rPr>
              <a:t>Despite of the concepts of Digital Marketing, Precision Marketing or Performance, we can not avoid caring about the importance of these two cycles left graph shows.</a:t>
            </a:r>
          </a:p>
          <a:p>
            <a:endParaRPr lang="en-US" altLang="zh-CN" dirty="0">
              <a:solidFill>
                <a:schemeClr val="bg1"/>
              </a:solidFill>
            </a:endParaRPr>
          </a:p>
          <a:p>
            <a:pPr marL="285750" indent="-285750">
              <a:buFont typeface="Arial" panose="020B0604020202020204" pitchFamily="34" charset="0"/>
              <a:buChar char="•"/>
            </a:pPr>
            <a:r>
              <a:rPr lang="en-US" altLang="zh-CN" sz="1200" dirty="0">
                <a:solidFill>
                  <a:schemeClr val="bg1"/>
                </a:solidFill>
              </a:rPr>
              <a:t>Cycle 1 (1-1,1-2,1-3) shows that creatives play a very important role in drive traffic which is determined by creatives’ qualities. It in return assesses the creative teams with data performance from commerce end.</a:t>
            </a:r>
          </a:p>
          <a:p>
            <a:pPr marL="285750" indent="-285750">
              <a:buFont typeface="Arial" panose="020B0604020202020204" pitchFamily="34" charset="0"/>
              <a:buChar char="•"/>
            </a:pPr>
            <a:endParaRPr lang="en-US" altLang="zh-CN" sz="1200" dirty="0">
              <a:solidFill>
                <a:schemeClr val="bg1"/>
              </a:solidFill>
            </a:endParaRPr>
          </a:p>
          <a:p>
            <a:pPr marL="285750" indent="-285750">
              <a:buFont typeface="Arial" panose="020B0604020202020204" pitchFamily="34" charset="0"/>
              <a:buChar char="•"/>
            </a:pPr>
            <a:r>
              <a:rPr lang="en-US" altLang="zh-CN" sz="1200" dirty="0">
                <a:solidFill>
                  <a:schemeClr val="bg1"/>
                </a:solidFill>
              </a:rPr>
              <a:t>Cycle 2(2-1,2-2) shows that marketing strategies affect the sales performance as well. It assesses the channel strategies which marketers set. And data passed in Marketing Tool can also help improve site layout and UX in return.</a:t>
            </a:r>
          </a:p>
        </p:txBody>
      </p:sp>
    </p:spTree>
    <p:extLst>
      <p:ext uri="{BB962C8B-B14F-4D97-AF65-F5344CB8AC3E}">
        <p14:creationId xmlns:p14="http://schemas.microsoft.com/office/powerpoint/2010/main" val="3985241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015977" y="165477"/>
            <a:ext cx="2895344" cy="292388"/>
          </a:xfrm>
          <a:prstGeom prst="rect">
            <a:avLst/>
          </a:prstGeom>
          <a:noFill/>
        </p:spPr>
        <p:txBody>
          <a:bodyPr wrap="none" rtlCol="0">
            <a:spAutoFit/>
          </a:bodyPr>
          <a:lstStyle/>
          <a:p>
            <a:r>
              <a:rPr lang="en-US" altLang="zh-CN" dirty="0">
                <a:solidFill>
                  <a:schemeClr val="bg1"/>
                </a:solidFill>
              </a:rPr>
              <a:t>Marketing Cycle Data Flow Phase</a:t>
            </a:r>
            <a:endParaRPr lang="zh-CN" altLang="en-US" dirty="0">
              <a:solidFill>
                <a:schemeClr val="bg1"/>
              </a:solidFill>
            </a:endParaRPr>
          </a:p>
        </p:txBody>
      </p:sp>
      <p:grpSp>
        <p:nvGrpSpPr>
          <p:cNvPr id="9" name="组合 8"/>
          <p:cNvGrpSpPr/>
          <p:nvPr/>
        </p:nvGrpSpPr>
        <p:grpSpPr>
          <a:xfrm>
            <a:off x="595745" y="734984"/>
            <a:ext cx="7539111" cy="4041608"/>
            <a:chOff x="595745" y="734984"/>
            <a:chExt cx="7843456" cy="4204763"/>
          </a:xfrm>
        </p:grpSpPr>
        <p:sp>
          <p:nvSpPr>
            <p:cNvPr id="6" name="圆角矩形 5"/>
            <p:cNvSpPr/>
            <p:nvPr/>
          </p:nvSpPr>
          <p:spPr>
            <a:xfrm>
              <a:off x="681644" y="980902"/>
              <a:ext cx="1970116" cy="523702"/>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Gain Lead</a:t>
              </a:r>
              <a:endParaRPr lang="zh-CN" altLang="en-US" dirty="0"/>
            </a:p>
          </p:txBody>
        </p:sp>
        <p:sp>
          <p:nvSpPr>
            <p:cNvPr id="20" name="圆角矩形 19"/>
            <p:cNvSpPr/>
            <p:nvPr/>
          </p:nvSpPr>
          <p:spPr>
            <a:xfrm>
              <a:off x="3478591" y="980902"/>
              <a:ext cx="1970116" cy="523702"/>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First Deal</a:t>
              </a:r>
            </a:p>
          </p:txBody>
        </p:sp>
        <p:sp>
          <p:nvSpPr>
            <p:cNvPr id="22" name="圆角矩形 21"/>
            <p:cNvSpPr/>
            <p:nvPr/>
          </p:nvSpPr>
          <p:spPr>
            <a:xfrm>
              <a:off x="6370321" y="980902"/>
              <a:ext cx="1970116" cy="523702"/>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Return and Loyalty</a:t>
              </a:r>
              <a:endParaRPr lang="zh-CN" altLang="en-US" dirty="0"/>
            </a:p>
          </p:txBody>
        </p:sp>
        <p:cxnSp>
          <p:nvCxnSpPr>
            <p:cNvPr id="10" name="直接箭头连接符 9"/>
            <p:cNvCxnSpPr>
              <a:stCxn id="6" idx="3"/>
              <a:endCxn id="20" idx="1"/>
            </p:cNvCxnSpPr>
            <p:nvPr/>
          </p:nvCxnSpPr>
          <p:spPr>
            <a:xfrm>
              <a:off x="2651760" y="1242753"/>
              <a:ext cx="826831" cy="0"/>
            </a:xfrm>
            <a:prstGeom prst="straightConnector1">
              <a:avLst/>
            </a:prstGeom>
            <a:ln w="15875">
              <a:solidFill>
                <a:srgbClr val="92D050"/>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a:stCxn id="20" idx="3"/>
              <a:endCxn id="22" idx="1"/>
            </p:cNvCxnSpPr>
            <p:nvPr/>
          </p:nvCxnSpPr>
          <p:spPr>
            <a:xfrm>
              <a:off x="5448707" y="1242753"/>
              <a:ext cx="921614" cy="0"/>
            </a:xfrm>
            <a:prstGeom prst="straightConnector1">
              <a:avLst/>
            </a:prstGeom>
            <a:ln w="15875">
              <a:solidFill>
                <a:srgbClr val="FFFF0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17" name="圆角矩形 16"/>
            <p:cNvSpPr/>
            <p:nvPr/>
          </p:nvSpPr>
          <p:spPr>
            <a:xfrm>
              <a:off x="1084811" y="734984"/>
              <a:ext cx="1163782" cy="317962"/>
            </a:xfrm>
            <a:prstGeom prst="roundRect">
              <a:avLst/>
            </a:prstGeom>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solidFill>
                    <a:schemeClr val="bg1"/>
                  </a:solidFill>
                </a:rPr>
                <a:t>Phase</a:t>
              </a:r>
              <a:r>
                <a:rPr lang="en-US" altLang="zh-CN" dirty="0">
                  <a:solidFill>
                    <a:schemeClr val="tx1"/>
                  </a:solidFill>
                </a:rPr>
                <a:t> </a:t>
              </a:r>
              <a:r>
                <a:rPr lang="en-US" altLang="zh-CN" dirty="0">
                  <a:solidFill>
                    <a:schemeClr val="bg1"/>
                  </a:solidFill>
                </a:rPr>
                <a:t>I</a:t>
              </a:r>
              <a:endParaRPr lang="zh-CN" altLang="en-US" dirty="0">
                <a:solidFill>
                  <a:schemeClr val="bg1"/>
                </a:solidFill>
              </a:endParaRPr>
            </a:p>
          </p:txBody>
        </p:sp>
        <p:sp>
          <p:nvSpPr>
            <p:cNvPr id="28" name="圆角矩形 27"/>
            <p:cNvSpPr/>
            <p:nvPr/>
          </p:nvSpPr>
          <p:spPr>
            <a:xfrm>
              <a:off x="3918067" y="762137"/>
              <a:ext cx="1163782" cy="317962"/>
            </a:xfrm>
            <a:prstGeom prst="roundRect">
              <a:avLst/>
            </a:prstGeom>
            <a:solidFill>
              <a:srgbClr val="FFC000"/>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solidFill>
                    <a:schemeClr val="bg1"/>
                  </a:solidFill>
                </a:rPr>
                <a:t>Phase II</a:t>
              </a:r>
              <a:endParaRPr lang="zh-CN" altLang="en-US" dirty="0">
                <a:solidFill>
                  <a:schemeClr val="bg1"/>
                </a:solidFill>
              </a:endParaRPr>
            </a:p>
          </p:txBody>
        </p:sp>
        <p:sp>
          <p:nvSpPr>
            <p:cNvPr id="34" name="圆角矩形 33"/>
            <p:cNvSpPr/>
            <p:nvPr/>
          </p:nvSpPr>
          <p:spPr>
            <a:xfrm>
              <a:off x="6792885" y="783475"/>
              <a:ext cx="1163782" cy="317962"/>
            </a:xfrm>
            <a:prstGeom prst="roundRect">
              <a:avLst/>
            </a:prstGeom>
            <a:solidFill>
              <a:srgbClr val="FF0000"/>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solidFill>
                    <a:schemeClr val="bg1"/>
                  </a:solidFill>
                </a:rPr>
                <a:t>Phase III</a:t>
              </a:r>
              <a:endParaRPr lang="zh-CN" altLang="en-US" dirty="0">
                <a:solidFill>
                  <a:schemeClr val="bg1"/>
                </a:solidFill>
              </a:endParaRPr>
            </a:p>
          </p:txBody>
        </p:sp>
        <p:cxnSp>
          <p:nvCxnSpPr>
            <p:cNvPr id="27" name="肘形连接符 26"/>
            <p:cNvCxnSpPr>
              <a:stCxn id="34" idx="0"/>
              <a:endCxn id="17" idx="0"/>
            </p:cNvCxnSpPr>
            <p:nvPr/>
          </p:nvCxnSpPr>
          <p:spPr>
            <a:xfrm rot="16200000" flipV="1">
              <a:off x="4496494" y="-2094807"/>
              <a:ext cx="48491" cy="5708074"/>
            </a:xfrm>
            <a:prstGeom prst="bentConnector3">
              <a:avLst>
                <a:gd name="adj1" fmla="val 571428"/>
              </a:avLst>
            </a:prstGeom>
            <a:ln w="15875">
              <a:solidFill>
                <a:srgbClr val="FF000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36" name="圆角矩形 35"/>
            <p:cNvSpPr/>
            <p:nvPr/>
          </p:nvSpPr>
          <p:spPr>
            <a:xfrm>
              <a:off x="595745" y="1598181"/>
              <a:ext cx="2119746" cy="3325091"/>
            </a:xfrm>
            <a:prstGeom prst="roundRect">
              <a:avLst>
                <a:gd name="adj" fmla="val 719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dirty="0"/>
            </a:p>
          </p:txBody>
        </p:sp>
        <p:sp>
          <p:nvSpPr>
            <p:cNvPr id="37" name="圆角矩形 36"/>
            <p:cNvSpPr/>
            <p:nvPr/>
          </p:nvSpPr>
          <p:spPr>
            <a:xfrm>
              <a:off x="3403776" y="1600199"/>
              <a:ext cx="2119746" cy="1904649"/>
            </a:xfrm>
            <a:prstGeom prst="roundRect">
              <a:avLst>
                <a:gd name="adj" fmla="val 719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圆角矩形 37"/>
            <p:cNvSpPr/>
            <p:nvPr/>
          </p:nvSpPr>
          <p:spPr>
            <a:xfrm>
              <a:off x="6295506" y="1600199"/>
              <a:ext cx="2119746" cy="3325091"/>
            </a:xfrm>
            <a:prstGeom prst="roundRect">
              <a:avLst>
                <a:gd name="adj" fmla="val 719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606829" y="1709322"/>
              <a:ext cx="2119745" cy="2862322"/>
            </a:xfrm>
            <a:prstGeom prst="rect">
              <a:avLst/>
            </a:prstGeom>
            <a:noFill/>
          </p:spPr>
          <p:txBody>
            <a:bodyPr wrap="square" rtlCol="0">
              <a:spAutoFit/>
            </a:bodyPr>
            <a:lstStyle/>
            <a:p>
              <a:pPr marL="228600" indent="-228600">
                <a:buFont typeface="Arial" panose="020B0604020202020204" pitchFamily="34" charset="0"/>
                <a:buChar char="•"/>
              </a:pPr>
              <a:r>
                <a:rPr lang="en-US" altLang="zh-CN" sz="900" dirty="0">
                  <a:solidFill>
                    <a:schemeClr val="bg1"/>
                  </a:solidFill>
                </a:rPr>
                <a:t>Marketers request for creatives from different creatives teams for dispatching to channels.</a:t>
              </a:r>
            </a:p>
            <a:p>
              <a:pPr marL="228600" indent="-228600">
                <a:buFont typeface="Arial" panose="020B0604020202020204" pitchFamily="34" charset="0"/>
                <a:buChar char="•"/>
              </a:pPr>
              <a:endParaRPr lang="en-US" altLang="zh-CN" sz="900" dirty="0">
                <a:solidFill>
                  <a:schemeClr val="bg1"/>
                </a:solidFill>
              </a:endParaRPr>
            </a:p>
            <a:p>
              <a:pPr marL="228600" indent="-228600">
                <a:buFont typeface="Arial" panose="020B0604020202020204" pitchFamily="34" charset="0"/>
                <a:buChar char="•"/>
              </a:pPr>
              <a:r>
                <a:rPr lang="en-US" altLang="zh-CN" sz="900" dirty="0">
                  <a:solidFill>
                    <a:schemeClr val="bg1"/>
                  </a:solidFill>
                </a:rPr>
                <a:t>Integrated Data from CDP, CRM, Web Analytics to DMP, Marketers segment out new potential customers in 3</a:t>
              </a:r>
              <a:r>
                <a:rPr lang="en-US" altLang="zh-CN" sz="900" baseline="30000" dirty="0">
                  <a:solidFill>
                    <a:schemeClr val="bg1"/>
                  </a:solidFill>
                </a:rPr>
                <a:t>rd</a:t>
              </a:r>
              <a:r>
                <a:rPr lang="en-US" altLang="zh-CN" sz="900" dirty="0">
                  <a:solidFill>
                    <a:schemeClr val="bg1"/>
                  </a:solidFill>
                </a:rPr>
                <a:t> party data which has be matched with 1</a:t>
              </a:r>
              <a:r>
                <a:rPr lang="en-US" altLang="zh-CN" sz="900" baseline="30000" dirty="0">
                  <a:solidFill>
                    <a:schemeClr val="bg1"/>
                  </a:solidFill>
                </a:rPr>
                <a:t>st</a:t>
              </a:r>
              <a:r>
                <a:rPr lang="en-US" altLang="zh-CN" sz="900" dirty="0">
                  <a:solidFill>
                    <a:schemeClr val="bg1"/>
                  </a:solidFill>
                </a:rPr>
                <a:t> client Data and 2</a:t>
              </a:r>
              <a:r>
                <a:rPr lang="en-US" altLang="zh-CN" sz="900" baseline="30000" dirty="0">
                  <a:solidFill>
                    <a:schemeClr val="bg1"/>
                  </a:solidFill>
                </a:rPr>
                <a:t>nd</a:t>
              </a:r>
              <a:r>
                <a:rPr lang="en-US" altLang="zh-CN" sz="900" dirty="0">
                  <a:solidFill>
                    <a:schemeClr val="bg1"/>
                  </a:solidFill>
                </a:rPr>
                <a:t> party Data and dispatch creatives to these segment and drive traffic to commerce end.</a:t>
              </a:r>
            </a:p>
            <a:p>
              <a:pPr marL="228600" indent="-228600">
                <a:buFont typeface="Arial" panose="020B0604020202020204" pitchFamily="34" charset="0"/>
                <a:buChar char="•"/>
              </a:pPr>
              <a:endParaRPr lang="en-US" altLang="zh-CN" sz="900" dirty="0">
                <a:solidFill>
                  <a:schemeClr val="bg1"/>
                </a:solidFill>
              </a:endParaRPr>
            </a:p>
            <a:p>
              <a:pPr marL="228600" indent="-228600">
                <a:buFont typeface="Arial" panose="020B0604020202020204" pitchFamily="34" charset="0"/>
                <a:buChar char="•"/>
              </a:pPr>
              <a:r>
                <a:rPr lang="en-US" altLang="zh-CN" sz="900" dirty="0">
                  <a:solidFill>
                    <a:schemeClr val="bg1"/>
                  </a:solidFill>
                </a:rPr>
                <a:t>Usually, DMP connect to SMS, Email, Social Media and even SEM, SEO to deploy the creatives.</a:t>
              </a:r>
            </a:p>
            <a:p>
              <a:pPr marL="228600" indent="-228600">
                <a:buFont typeface="Arial" panose="020B0604020202020204" pitchFamily="34" charset="0"/>
                <a:buChar char="•"/>
              </a:pPr>
              <a:endParaRPr lang="zh-CN" altLang="en-US" sz="900" dirty="0">
                <a:solidFill>
                  <a:schemeClr val="bg1"/>
                </a:solidFill>
              </a:endParaRPr>
            </a:p>
          </p:txBody>
        </p:sp>
        <p:sp>
          <p:nvSpPr>
            <p:cNvPr id="16" name="文本框 15"/>
            <p:cNvSpPr txBox="1"/>
            <p:nvPr/>
          </p:nvSpPr>
          <p:spPr>
            <a:xfrm>
              <a:off x="3432363" y="1684250"/>
              <a:ext cx="2176752" cy="1754326"/>
            </a:xfrm>
            <a:prstGeom prst="rect">
              <a:avLst/>
            </a:prstGeom>
            <a:noFill/>
          </p:spPr>
          <p:txBody>
            <a:bodyPr wrap="square" rtlCol="0">
              <a:spAutoFit/>
            </a:bodyPr>
            <a:lstStyle/>
            <a:p>
              <a:pPr marL="228600" indent="-228600">
                <a:buFont typeface="Arial" panose="020B0604020202020204" pitchFamily="34" charset="0"/>
                <a:buChar char="•"/>
              </a:pPr>
              <a:r>
                <a:rPr lang="en-US" altLang="zh-CN" sz="900" dirty="0">
                  <a:solidFill>
                    <a:schemeClr val="bg1"/>
                  </a:solidFill>
                </a:rPr>
                <a:t>When the customers segmented out by markets touched commerce end, some of them will complete their first order.</a:t>
              </a:r>
            </a:p>
            <a:p>
              <a:pPr marL="228600" indent="-228600">
                <a:buFont typeface="Arial" panose="020B0604020202020204" pitchFamily="34" charset="0"/>
                <a:buChar char="•"/>
              </a:pPr>
              <a:endParaRPr lang="en-US" altLang="zh-CN" sz="900" dirty="0">
                <a:solidFill>
                  <a:schemeClr val="bg1"/>
                </a:solidFill>
              </a:endParaRPr>
            </a:p>
            <a:p>
              <a:pPr marL="228600" indent="-228600">
                <a:buFont typeface="Arial" panose="020B0604020202020204" pitchFamily="34" charset="0"/>
                <a:buChar char="•"/>
              </a:pPr>
              <a:r>
                <a:rPr lang="en-US" altLang="zh-CN" sz="900" dirty="0">
                  <a:solidFill>
                    <a:schemeClr val="bg1"/>
                  </a:solidFill>
                </a:rPr>
                <a:t>This phase means that these customers have established the fundamental relationship with brand. And the customer data and order data will  be simply passed to CRM system.</a:t>
              </a:r>
              <a:endParaRPr lang="zh-CN" altLang="en-US" sz="900" dirty="0">
                <a:solidFill>
                  <a:schemeClr val="bg1"/>
                </a:solidFill>
              </a:endParaRPr>
            </a:p>
          </p:txBody>
        </p:sp>
        <p:sp>
          <p:nvSpPr>
            <p:cNvPr id="18" name="文本框 17"/>
            <p:cNvSpPr txBox="1"/>
            <p:nvPr/>
          </p:nvSpPr>
          <p:spPr>
            <a:xfrm>
              <a:off x="6310349" y="1659344"/>
              <a:ext cx="2128852" cy="3266052"/>
            </a:xfrm>
            <a:prstGeom prst="rect">
              <a:avLst/>
            </a:prstGeom>
            <a:noFill/>
          </p:spPr>
          <p:txBody>
            <a:bodyPr wrap="square" rtlCol="0">
              <a:spAutoFit/>
            </a:bodyPr>
            <a:lstStyle/>
            <a:p>
              <a:pPr marL="228600" indent="-228600">
                <a:buFont typeface="Arial" panose="020B0604020202020204" pitchFamily="34" charset="0"/>
                <a:buChar char="•"/>
              </a:pPr>
              <a:r>
                <a:rPr lang="en-US" altLang="zh-CN" sz="900" dirty="0">
                  <a:solidFill>
                    <a:schemeClr val="bg1"/>
                  </a:solidFill>
                </a:rPr>
                <a:t>Other than Order Data, behavior data and  user path, will be passed to Web Analytics  Cloud.</a:t>
              </a:r>
            </a:p>
            <a:p>
              <a:pPr marL="228600" indent="-228600">
                <a:buFont typeface="Arial" panose="020B0604020202020204" pitchFamily="34" charset="0"/>
                <a:buChar char="•"/>
              </a:pPr>
              <a:endParaRPr lang="en-US" altLang="zh-CN" sz="900" dirty="0">
                <a:solidFill>
                  <a:schemeClr val="bg1"/>
                </a:solidFill>
              </a:endParaRPr>
            </a:p>
            <a:p>
              <a:pPr marL="228600" indent="-228600">
                <a:buFont typeface="Arial" panose="020B0604020202020204" pitchFamily="34" charset="0"/>
                <a:buChar char="•"/>
              </a:pPr>
              <a:r>
                <a:rPr lang="en-US" altLang="zh-CN" sz="900" dirty="0">
                  <a:solidFill>
                    <a:schemeClr val="bg1"/>
                  </a:solidFill>
                </a:rPr>
                <a:t>Data Mentioned will used for sites UX optimization, customized marketing, A/B Test to enhance the stickiness of return customers.</a:t>
              </a:r>
            </a:p>
            <a:p>
              <a:pPr marL="228600" indent="-228600">
                <a:buFont typeface="Arial" panose="020B0604020202020204" pitchFamily="34" charset="0"/>
                <a:buChar char="•"/>
              </a:pPr>
              <a:endParaRPr lang="en-US" altLang="zh-CN" sz="900" dirty="0">
                <a:solidFill>
                  <a:schemeClr val="bg1"/>
                </a:solidFill>
              </a:endParaRPr>
            </a:p>
            <a:p>
              <a:pPr marL="228600" indent="-228600">
                <a:buFont typeface="Arial" panose="020B0604020202020204" pitchFamily="34" charset="0"/>
                <a:buChar char="•"/>
              </a:pPr>
              <a:r>
                <a:rPr lang="en-US" altLang="zh-CN" sz="900" dirty="0">
                  <a:solidFill>
                    <a:schemeClr val="bg1"/>
                  </a:solidFill>
                </a:rPr>
                <a:t>CRM and Web Analytics data could be integrated in to CDP and reintegrated with DMP to improve user figure precision and drive more precise traffic.</a:t>
              </a:r>
            </a:p>
            <a:p>
              <a:pPr marL="228600" indent="-228600">
                <a:buFont typeface="Arial" panose="020B0604020202020204" pitchFamily="34" charset="0"/>
                <a:buChar char="•"/>
              </a:pPr>
              <a:endParaRPr lang="en-US" altLang="zh-CN" sz="900" dirty="0">
                <a:solidFill>
                  <a:schemeClr val="bg1"/>
                </a:solidFill>
              </a:endParaRPr>
            </a:p>
            <a:p>
              <a:pPr marL="228600" indent="-228600">
                <a:buFont typeface="Arial" panose="020B0604020202020204" pitchFamily="34" charset="0"/>
                <a:buChar char="•"/>
              </a:pPr>
              <a:r>
                <a:rPr lang="en-US" altLang="zh-CN" sz="900" dirty="0">
                  <a:solidFill>
                    <a:schemeClr val="bg1"/>
                  </a:solidFill>
                </a:rPr>
                <a:t>To enhance repeated sale, marketers  often use affiliate tool to put on sales info to gain more orders.</a:t>
              </a:r>
            </a:p>
          </p:txBody>
        </p:sp>
        <p:sp>
          <p:nvSpPr>
            <p:cNvPr id="4" name="圆角矩形 3"/>
            <p:cNvSpPr/>
            <p:nvPr/>
          </p:nvSpPr>
          <p:spPr>
            <a:xfrm>
              <a:off x="3403776" y="3684494"/>
              <a:ext cx="2176753" cy="1240796"/>
            </a:xfrm>
            <a:prstGeom prst="round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469877" y="3690962"/>
              <a:ext cx="2311749" cy="1248785"/>
            </a:xfrm>
            <a:prstGeom prst="rect">
              <a:avLst/>
            </a:prstGeom>
            <a:noFill/>
          </p:spPr>
          <p:txBody>
            <a:bodyPr wrap="square" rtlCol="0">
              <a:spAutoFit/>
            </a:bodyPr>
            <a:lstStyle/>
            <a:p>
              <a:pPr marL="171450" indent="-171450">
                <a:buFont typeface="Arial" panose="020B0604020202020204" pitchFamily="34" charset="0"/>
                <a:buChar char="•"/>
              </a:pPr>
              <a:r>
                <a:rPr lang="en-US" altLang="zh-CN" sz="900" dirty="0">
                  <a:solidFill>
                    <a:srgbClr val="FFFF00"/>
                  </a:solidFill>
                </a:rPr>
                <a:t>To motivate more excellent creatives and win more profits, data will also be passed to creative cloud to assess the quality of the creatives and teams, which helps marketers choose most suitable teams for next marketing activities.</a:t>
              </a:r>
              <a:endParaRPr lang="zh-CN" altLang="en-US" sz="900" dirty="0">
                <a:solidFill>
                  <a:srgbClr val="FFFF00"/>
                </a:solidFill>
              </a:endParaRPr>
            </a:p>
          </p:txBody>
        </p:sp>
        <p:sp>
          <p:nvSpPr>
            <p:cNvPr id="7" name="下箭头 6"/>
            <p:cNvSpPr/>
            <p:nvPr/>
          </p:nvSpPr>
          <p:spPr>
            <a:xfrm rot="5400000">
              <a:off x="5675799" y="4005548"/>
              <a:ext cx="524436" cy="598688"/>
            </a:xfrm>
            <a:prstGeom prst="downArrow">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五角星 7"/>
            <p:cNvSpPr/>
            <p:nvPr/>
          </p:nvSpPr>
          <p:spPr>
            <a:xfrm>
              <a:off x="3487473" y="4054746"/>
              <a:ext cx="210804" cy="210804"/>
            </a:xfrm>
            <a:prstGeom prst="star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五角星 22"/>
          <p:cNvSpPr/>
          <p:nvPr/>
        </p:nvSpPr>
        <p:spPr>
          <a:xfrm>
            <a:off x="595745" y="4813781"/>
            <a:ext cx="202624" cy="202624"/>
          </a:xfrm>
          <a:prstGeom prst="star5">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843835" y="4792429"/>
            <a:ext cx="4094018" cy="292388"/>
          </a:xfrm>
          <a:prstGeom prst="rect">
            <a:avLst/>
          </a:prstGeom>
          <a:noFill/>
        </p:spPr>
        <p:txBody>
          <a:bodyPr wrap="square" rtlCol="0">
            <a:spAutoFit/>
          </a:bodyPr>
          <a:lstStyle/>
          <a:p>
            <a:r>
              <a:rPr lang="en-US" altLang="zh-CN" dirty="0" smtClean="0">
                <a:solidFill>
                  <a:schemeClr val="bg1"/>
                </a:solidFill>
              </a:rPr>
              <a:t>Tezign </a:t>
            </a:r>
            <a:r>
              <a:rPr lang="en-US" altLang="zh-CN" dirty="0">
                <a:solidFill>
                  <a:schemeClr val="bg1"/>
                </a:solidFill>
              </a:rPr>
              <a:t>could </a:t>
            </a:r>
            <a:r>
              <a:rPr lang="en-US" altLang="zh-CN" dirty="0" smtClean="0">
                <a:solidFill>
                  <a:schemeClr val="bg1"/>
                </a:solidFill>
              </a:rPr>
              <a:t>dig deep into </a:t>
            </a:r>
            <a:r>
              <a:rPr lang="en-US" altLang="zh-CN" dirty="0">
                <a:solidFill>
                  <a:schemeClr val="bg1"/>
                </a:solidFill>
              </a:rPr>
              <a:t>and focus on</a:t>
            </a:r>
            <a:endParaRPr lang="zh-CN" altLang="en-US" dirty="0">
              <a:solidFill>
                <a:schemeClr val="bg1"/>
              </a:solidFill>
            </a:endParaRPr>
          </a:p>
        </p:txBody>
      </p:sp>
    </p:spTree>
    <p:extLst>
      <p:ext uri="{BB962C8B-B14F-4D97-AF65-F5344CB8AC3E}">
        <p14:creationId xmlns:p14="http://schemas.microsoft.com/office/powerpoint/2010/main" val="116695483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www.33ppt.com"/>
</p:tagLst>
</file>

<file path=ppt/tags/tag2.xml><?xml version="1.0" encoding="utf-8"?>
<p:tagLst xmlns:a="http://schemas.openxmlformats.org/drawingml/2006/main" xmlns:r="http://schemas.openxmlformats.org/officeDocument/2006/relationships" xmlns:p="http://schemas.openxmlformats.org/presentationml/2006/main">
  <p:tag name="TIMING" val="|4|2.2|2.1"/>
</p:tagLst>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thumbnail.jpeg>
</file>